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5"/>
  </p:notesMasterIdLst>
  <p:handoutMasterIdLst>
    <p:handoutMasterId r:id="rId46"/>
  </p:handoutMasterIdLst>
  <p:sldIdLst>
    <p:sldId id="2528" r:id="rId2"/>
    <p:sldId id="2621" r:id="rId3"/>
    <p:sldId id="2529" r:id="rId4"/>
    <p:sldId id="2611" r:id="rId5"/>
    <p:sldId id="2579" r:id="rId6"/>
    <p:sldId id="2580" r:id="rId7"/>
    <p:sldId id="2581" r:id="rId8"/>
    <p:sldId id="2583" r:id="rId9"/>
    <p:sldId id="2585" r:id="rId10"/>
    <p:sldId id="2530" r:id="rId11"/>
    <p:sldId id="2560" r:id="rId12"/>
    <p:sldId id="2565" r:id="rId13"/>
    <p:sldId id="2566" r:id="rId14"/>
    <p:sldId id="2567" r:id="rId15"/>
    <p:sldId id="2568" r:id="rId16"/>
    <p:sldId id="2561" r:id="rId17"/>
    <p:sldId id="2570" r:id="rId18"/>
    <p:sldId id="2571" r:id="rId19"/>
    <p:sldId id="2572" r:id="rId20"/>
    <p:sldId id="2574" r:id="rId21"/>
    <p:sldId id="2575" r:id="rId22"/>
    <p:sldId id="2576" r:id="rId23"/>
    <p:sldId id="2604" r:id="rId24"/>
    <p:sldId id="2605" r:id="rId25"/>
    <p:sldId id="2607" r:id="rId26"/>
    <p:sldId id="2608" r:id="rId27"/>
    <p:sldId id="2609" r:id="rId28"/>
    <p:sldId id="2610" r:id="rId29"/>
    <p:sldId id="2601" r:id="rId30"/>
    <p:sldId id="2603" r:id="rId31"/>
    <p:sldId id="2612" r:id="rId32"/>
    <p:sldId id="2613" r:id="rId33"/>
    <p:sldId id="2606" r:id="rId34"/>
    <p:sldId id="2614" r:id="rId35"/>
    <p:sldId id="2615" r:id="rId36"/>
    <p:sldId id="2616" r:id="rId37"/>
    <p:sldId id="2617" r:id="rId38"/>
    <p:sldId id="2618" r:id="rId39"/>
    <p:sldId id="2619" r:id="rId40"/>
    <p:sldId id="2620" r:id="rId41"/>
    <p:sldId id="2622" r:id="rId42"/>
    <p:sldId id="2623" r:id="rId43"/>
    <p:sldId id="2562" r:id="rId44"/>
  </p:sldIdLst>
  <p:sldSz cx="12858750" cy="7232650"/>
  <p:notesSz cx="6858000" cy="9144000"/>
  <p:custDataLst>
    <p:tags r:id="rId4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72">
          <p15:clr>
            <a:srgbClr val="A4A3A4"/>
          </p15:clr>
        </p15:guide>
        <p15:guide id="4" orient="horz" pos="4208">
          <p15:clr>
            <a:srgbClr val="A4A3A4"/>
          </p15:clr>
        </p15:guide>
        <p15:guide id="5" pos="7472">
          <p15:clr>
            <a:srgbClr val="A4A3A4"/>
          </p15:clr>
        </p15:guide>
        <p15:guide id="6" pos="691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DE45"/>
    <a:srgbClr val="000000"/>
    <a:srgbClr val="FFFFFF"/>
    <a:srgbClr val="66CCFF"/>
    <a:srgbClr val="125B26"/>
    <a:srgbClr val="27B23C"/>
    <a:srgbClr val="134B28"/>
    <a:srgbClr val="63BC6F"/>
    <a:srgbClr val="C00000"/>
    <a:srgbClr val="A03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3" autoAdjust="0"/>
    <p:restoredTop sz="95317" autoAdjust="0"/>
  </p:normalViewPr>
  <p:slideViewPr>
    <p:cSldViewPr>
      <p:cViewPr varScale="1">
        <p:scale>
          <a:sx n="78" d="100"/>
          <a:sy n="78" d="100"/>
        </p:scale>
        <p:origin x="706" y="62"/>
      </p:cViewPr>
      <p:guideLst>
        <p:guide orient="horz" pos="328"/>
        <p:guide pos="4050"/>
        <p:guide pos="572"/>
        <p:guide orient="horz" pos="4208"/>
        <p:guide pos="7472"/>
        <p:guide pos="691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2022/11/8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pPr/>
              <a:t>1</a:t>
            </a:fld>
            <a:endParaRPr lang="en-US" dirty="0"/>
          </a:p>
        </p:txBody>
      </p:sp>
    </p:spTree>
    <p:extLst>
      <p:ext uri="{BB962C8B-B14F-4D97-AF65-F5344CB8AC3E}">
        <p14:creationId xmlns:p14="http://schemas.microsoft.com/office/powerpoint/2010/main" val="257062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0843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3853124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47600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3302520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1721616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3964975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3512598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319504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3205829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3785594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2846667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176586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546299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3207451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1420355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3031361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43</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93057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57171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97808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72326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15965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2022/11/8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2022/11/8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10.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10.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21.png"/><Relationship Id="rId5" Type="http://schemas.openxmlformats.org/officeDocument/2006/relationships/image" Target="../media/image290.png"/><Relationship Id="rId10" Type="http://schemas.openxmlformats.org/officeDocument/2006/relationships/image" Target="../media/image20.png"/><Relationship Id="rId4" Type="http://schemas.openxmlformats.org/officeDocument/2006/relationships/image" Target="../media/image37.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9.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4.mp4"/><Relationship Id="rId7" Type="http://schemas.openxmlformats.org/officeDocument/2006/relationships/image" Target="../media/image50.jp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video" Target="../media/media4.mp4"/><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6.mp4"/><Relationship Id="rId7" Type="http://schemas.openxmlformats.org/officeDocument/2006/relationships/image" Target="../media/image53.jp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video" Target="../media/media6.mp4"/><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media" Target="../media/media8.mp4"/><Relationship Id="rId7" Type="http://schemas.openxmlformats.org/officeDocument/2006/relationships/image" Target="../media/image5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video" Target="../media/media8.mp4"/><Relationship Id="rId9" Type="http://schemas.openxmlformats.org/officeDocument/2006/relationships/image" Target="../media/image5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replicate.com/yoyo-nb/thin-plate-spline-motion-model"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4530684"/>
            <a:ext cx="12858395" cy="2701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59"/>
          <p:cNvSpPr>
            <a:spLocks noChangeArrowheads="1"/>
          </p:cNvSpPr>
          <p:nvPr/>
        </p:nvSpPr>
        <p:spPr bwMode="auto">
          <a:xfrm>
            <a:off x="3219450" y="3113079"/>
            <a:ext cx="641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400" cap="all" dirty="0">
                <a:solidFill>
                  <a:schemeClr val="accent1"/>
                </a:solidFill>
                <a:cs typeface="Arial" panose="020B0604020202020204" pitchFamily="34" charset="0"/>
              </a:rPr>
              <a:t>Jian Zhao		hui zhang</a:t>
            </a:r>
            <a:endParaRPr lang="zh-CN" altLang="en-US" sz="2400" cap="all" dirty="0">
              <a:solidFill>
                <a:schemeClr val="accent1"/>
              </a:solidFill>
              <a:cs typeface="Arial" panose="020B0604020202020204" pitchFamily="34" charset="0"/>
            </a:endParaRPr>
          </a:p>
        </p:txBody>
      </p:sp>
      <p:sp>
        <p:nvSpPr>
          <p:cNvPr id="7" name="矩形 259"/>
          <p:cNvSpPr>
            <a:spLocks noChangeArrowheads="1"/>
          </p:cNvSpPr>
          <p:nvPr/>
        </p:nvSpPr>
        <p:spPr bwMode="auto">
          <a:xfrm>
            <a:off x="3333750" y="3549130"/>
            <a:ext cx="6191250" cy="28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50000"/>
              </a:lnSpc>
              <a:buNone/>
            </a:pPr>
            <a:r>
              <a:rPr lang="en-US" altLang="zh-CN" sz="1400" dirty="0">
                <a:solidFill>
                  <a:schemeClr val="accent1"/>
                </a:solidFill>
                <a:latin typeface="Arial" panose="020B0604020202020204" pitchFamily="34" charset="0"/>
                <a:cs typeface="Arial" panose="020B0604020202020204" pitchFamily="34" charset="0"/>
              </a:rPr>
              <a:t>School of Software, </a:t>
            </a:r>
            <a:r>
              <a:rPr lang="en-US" altLang="zh-CN" sz="1400" dirty="0" err="1">
                <a:solidFill>
                  <a:schemeClr val="accent1"/>
                </a:solidFill>
                <a:latin typeface="Arial" panose="020B0604020202020204" pitchFamily="34" charset="0"/>
                <a:cs typeface="Arial" panose="020B0604020202020204" pitchFamily="34" charset="0"/>
              </a:rPr>
              <a:t>BNRist</a:t>
            </a:r>
            <a:r>
              <a:rPr lang="en-US" altLang="zh-CN" sz="1400" dirty="0">
                <a:solidFill>
                  <a:schemeClr val="accent1"/>
                </a:solidFill>
                <a:latin typeface="Arial" panose="020B0604020202020204" pitchFamily="34" charset="0"/>
                <a:cs typeface="Arial" panose="020B0604020202020204" pitchFamily="34" charset="0"/>
              </a:rPr>
              <a:t>, Tsinghua University, Beijing, China</a:t>
            </a:r>
            <a:endParaRPr lang="zh-CN" altLang="en-US" sz="1400" dirty="0">
              <a:solidFill>
                <a:schemeClr val="accent1"/>
              </a:solidFill>
              <a:latin typeface="Arial" panose="020B0604020202020204" pitchFamily="34" charset="0"/>
              <a:cs typeface="Arial" panose="020B0604020202020204" pitchFamily="34" charset="0"/>
            </a:endParaRPr>
          </a:p>
        </p:txBody>
      </p:sp>
      <p:sp>
        <p:nvSpPr>
          <p:cNvPr id="8" name="矩形 259"/>
          <p:cNvSpPr>
            <a:spLocks noChangeArrowheads="1"/>
          </p:cNvSpPr>
          <p:nvPr/>
        </p:nvSpPr>
        <p:spPr bwMode="auto">
          <a:xfrm>
            <a:off x="2180903" y="1193602"/>
            <a:ext cx="84969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cap="all" dirty="0">
                <a:solidFill>
                  <a:schemeClr val="accent1"/>
                </a:solidFill>
                <a:latin typeface="Agency FB" panose="020B0503020202020204" pitchFamily="34" charset="0"/>
                <a:cs typeface="Arial" panose="020B0604020202020204" pitchFamily="34" charset="0"/>
              </a:rPr>
              <a:t>Thin-</a:t>
            </a:r>
            <a:r>
              <a:rPr lang="en-US" altLang="zh-CN" sz="6000" b="1" cap="all" dirty="0" err="1">
                <a:solidFill>
                  <a:schemeClr val="accent1"/>
                </a:solidFill>
                <a:latin typeface="Agency FB" panose="020B0503020202020204" pitchFamily="34" charset="0"/>
                <a:cs typeface="Arial" panose="020B0604020202020204" pitchFamily="34" charset="0"/>
              </a:rPr>
              <a:t>plaTe</a:t>
            </a:r>
            <a:r>
              <a:rPr lang="en-US" altLang="zh-CN" sz="6000" b="1" cap="all" dirty="0">
                <a:solidFill>
                  <a:schemeClr val="accent1"/>
                </a:solidFill>
                <a:latin typeface="Agency FB" panose="020B0503020202020204" pitchFamily="34" charset="0"/>
                <a:cs typeface="Arial" panose="020B0604020202020204" pitchFamily="34" charset="0"/>
              </a:rPr>
              <a:t> spline motion model for image animation</a:t>
            </a:r>
            <a:endParaRPr lang="zh-CN" altLang="en-US" sz="6000" b="1" cap="all" dirty="0">
              <a:solidFill>
                <a:schemeClr val="accent1"/>
              </a:solidFill>
              <a:latin typeface="Agency FB" panose="020B0503020202020204" pitchFamily="34" charset="0"/>
              <a:cs typeface="Arial" panose="020B0604020202020204" pitchFamily="34" charset="0"/>
            </a:endParaRPr>
          </a:p>
        </p:txBody>
      </p:sp>
      <p:sp>
        <p:nvSpPr>
          <p:cNvPr id="9" name="矩形 259"/>
          <p:cNvSpPr>
            <a:spLocks noChangeArrowheads="1"/>
          </p:cNvSpPr>
          <p:nvPr/>
        </p:nvSpPr>
        <p:spPr bwMode="auto">
          <a:xfrm>
            <a:off x="3235441" y="5173780"/>
            <a:ext cx="641985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bg1"/>
                </a:solidFill>
                <a:cs typeface="Arial" panose="020B0604020202020204" pitchFamily="34" charset="0"/>
              </a:rPr>
              <a:t>郑腾扬</a:t>
            </a:r>
            <a:endParaRPr lang="en-US" altLang="zh-CN" sz="2000" dirty="0">
              <a:solidFill>
                <a:schemeClr val="bg1"/>
              </a:solidFill>
              <a:cs typeface="Arial" panose="020B0604020202020204" pitchFamily="34" charset="0"/>
            </a:endParaRPr>
          </a:p>
          <a:p>
            <a:pPr algn="ctr">
              <a:buNone/>
            </a:pPr>
            <a:r>
              <a:rPr lang="zh-CN" altLang="en-US" sz="2000" dirty="0">
                <a:solidFill>
                  <a:schemeClr val="bg1"/>
                </a:solidFill>
                <a:cs typeface="Arial" panose="020B0604020202020204" pitchFamily="34" charset="0"/>
              </a:rPr>
              <a:t>叶杰聪</a:t>
            </a:r>
            <a:endParaRPr lang="en-US" altLang="zh-CN" sz="2000" dirty="0">
              <a:solidFill>
                <a:schemeClr val="bg1"/>
              </a:solidFill>
              <a:cs typeface="Arial" panose="020B0604020202020204" pitchFamily="34" charset="0"/>
            </a:endParaRPr>
          </a:p>
          <a:p>
            <a:pPr algn="ctr">
              <a:buNone/>
            </a:pPr>
            <a:r>
              <a:rPr lang="zh-CN" altLang="en-US" sz="2000" dirty="0">
                <a:solidFill>
                  <a:schemeClr val="bg1"/>
                </a:solidFill>
                <a:cs typeface="Arial" panose="020B0604020202020204" pitchFamily="34" charset="0"/>
              </a:rPr>
              <a:t>张阳</a:t>
            </a:r>
            <a:endParaRPr lang="en-US" altLang="zh-CN" sz="2000" dirty="0">
              <a:solidFill>
                <a:schemeClr val="bg1"/>
              </a:solidFill>
              <a:cs typeface="Arial" panose="020B0604020202020204" pitchFamily="34" charset="0"/>
            </a:endParaRPr>
          </a:p>
          <a:p>
            <a:pPr algn="ctr">
              <a:buNone/>
            </a:pPr>
            <a:r>
              <a:rPr lang="en-US" altLang="zh-CN" sz="2000" dirty="0" err="1">
                <a:solidFill>
                  <a:schemeClr val="bg1"/>
                </a:solidFill>
                <a:cs typeface="Arial" panose="020B0604020202020204" pitchFamily="34" charset="0"/>
              </a:rPr>
              <a:t>Gracella</a:t>
            </a:r>
            <a:r>
              <a:rPr lang="en-US" altLang="zh-CN" sz="2000" dirty="0">
                <a:solidFill>
                  <a:schemeClr val="bg1"/>
                </a:solidFill>
                <a:cs typeface="Arial" panose="020B0604020202020204" pitchFamily="34" charset="0"/>
              </a:rPr>
              <a:t> </a:t>
            </a:r>
            <a:r>
              <a:rPr lang="en-US" altLang="zh-CN" sz="2000" dirty="0" err="1">
                <a:solidFill>
                  <a:schemeClr val="bg1"/>
                </a:solidFill>
                <a:cs typeface="Arial" panose="020B0604020202020204" pitchFamily="34" charset="0"/>
              </a:rPr>
              <a:t>Linawati</a:t>
            </a:r>
            <a:endParaRPr lang="zh-CN" altLang="en-US" sz="2000" dirty="0">
              <a:solidFill>
                <a:schemeClr val="bg1"/>
              </a:solidFill>
              <a:cs typeface="Arial" panose="020B0604020202020204" pitchFamily="34" charset="0"/>
            </a:endParaRPr>
          </a:p>
        </p:txBody>
      </p:sp>
      <p:sp>
        <p:nvSpPr>
          <p:cNvPr id="2" name="矩形 1"/>
          <p:cNvSpPr/>
          <p:nvPr/>
        </p:nvSpPr>
        <p:spPr>
          <a:xfrm>
            <a:off x="2180905" y="851124"/>
            <a:ext cx="8496942" cy="31620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Tree>
    <p:extLst>
      <p:ext uri="{BB962C8B-B14F-4D97-AF65-F5344CB8AC3E}">
        <p14:creationId xmlns:p14="http://schemas.microsoft.com/office/powerpoint/2010/main" val="2643136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
                                        <p:tgtEl>
                                          <p:spTgt spid="2"/>
                                        </p:tgtEl>
                                      </p:cBhvr>
                                    </p:animEffect>
                                  </p:childTnLst>
                                </p:cTn>
                              </p:par>
                            </p:childTnLst>
                          </p:cTn>
                        </p:par>
                        <p:par>
                          <p:cTn id="8" fill="hold">
                            <p:stCondLst>
                              <p:cond delay="1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1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10" fill="hold"/>
                                        <p:tgtEl>
                                          <p:spTgt spid="8"/>
                                        </p:tgtEl>
                                        <p:attrNameLst>
                                          <p:attrName>ppt_y</p:attrName>
                                        </p:attrNameLst>
                                      </p:cBhvr>
                                      <p:tavLst>
                                        <p:tav tm="0">
                                          <p:val>
                                            <p:strVal val="#ppt_y"/>
                                          </p:val>
                                        </p:tav>
                                        <p:tav tm="100000">
                                          <p:val>
                                            <p:strVal val="#ppt_y"/>
                                          </p:val>
                                        </p:tav>
                                      </p:tavLst>
                                    </p:anim>
                                    <p:anim calcmode="lin" valueType="num">
                                      <p:cBhvr>
                                        <p:cTn id="13" dur="1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1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 tmFilter="0,0; .5, 1; 1, 1"/>
                                        <p:tgtEl>
                                          <p:spTgt spid="8"/>
                                        </p:tgtEl>
                                      </p:cBhvr>
                                    </p:animEffect>
                                  </p:childTnLst>
                                </p:cTn>
                              </p:par>
                            </p:childTnLst>
                          </p:cTn>
                        </p:par>
                        <p:par>
                          <p:cTn id="16" fill="hold">
                            <p:stCondLst>
                              <p:cond delay="63"/>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par>
                          <p:cTn id="20" fill="hold">
                            <p:stCondLst>
                              <p:cond delay="563"/>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
                                        </p:tgtEl>
                                      </p:cBhvr>
                                    </p:animEffect>
                                  </p:childTnLst>
                                </p:cTn>
                              </p:par>
                            </p:childTnLst>
                          </p:cTn>
                        </p:par>
                        <p:par>
                          <p:cTn id="28" fill="hold">
                            <p:stCondLst>
                              <p:cond delay="1813"/>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6"/>
                                        </p:tgtEl>
                                      </p:cBhvr>
                                    </p:animEffect>
                                    <p:animScale>
                                      <p:cBhvr>
                                        <p:cTn id="31" dur="250" autoRev="1" fill="hold"/>
                                        <p:tgtEl>
                                          <p:spTgt spid="6"/>
                                        </p:tgtEl>
                                      </p:cBhvr>
                                      <p:by x="105000" y="105000"/>
                                    </p:animScale>
                                  </p:childTnLst>
                                </p:cTn>
                              </p:par>
                            </p:childTnLst>
                          </p:cTn>
                        </p:par>
                        <p:par>
                          <p:cTn id="32" fill="hold">
                            <p:stCondLst>
                              <p:cond delay="2313"/>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7"/>
                                        </p:tgtEl>
                                        <p:attrNameLst>
                                          <p:attrName>ppt_y</p:attrName>
                                        </p:attrNameLst>
                                      </p:cBhvr>
                                      <p:tavLst>
                                        <p:tav tm="0">
                                          <p:val>
                                            <p:strVal val="#ppt_y"/>
                                          </p:val>
                                        </p:tav>
                                        <p:tav tm="100000">
                                          <p:val>
                                            <p:strVal val="#ppt_y"/>
                                          </p:val>
                                        </p:tav>
                                      </p:tavLst>
                                    </p:anim>
                                    <p:anim calcmode="lin" valueType="num">
                                      <p:cBhvr>
                                        <p:cTn id="3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7"/>
                                        </p:tgtEl>
                                      </p:cBhvr>
                                    </p:animEffect>
                                  </p:childTnLst>
                                </p:cTn>
                              </p:par>
                            </p:childTnLst>
                          </p:cTn>
                        </p:par>
                        <p:par>
                          <p:cTn id="40" fill="hold">
                            <p:stCondLst>
                              <p:cond delay="5563"/>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7"/>
                                        </p:tgtEl>
                                      </p:cBhvr>
                                    </p:animEffect>
                                    <p:animScale>
                                      <p:cBhvr>
                                        <p:cTn id="43" dur="250" autoRev="1" fill="hold"/>
                                        <p:tgtEl>
                                          <p:spTgt spid="7"/>
                                        </p:tgtEl>
                                      </p:cBhvr>
                                      <p:by x="105000" y="105000"/>
                                    </p:animScale>
                                  </p:childTnLst>
                                </p:cTn>
                              </p:par>
                            </p:childTnLst>
                          </p:cTn>
                        </p:par>
                        <p:par>
                          <p:cTn id="44" fill="hold">
                            <p:stCondLst>
                              <p:cond delay="6063"/>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9"/>
                                        </p:tgtEl>
                                        <p:attrNameLst>
                                          <p:attrName>ppt_y</p:attrName>
                                        </p:attrNameLst>
                                      </p:cBhvr>
                                      <p:tavLst>
                                        <p:tav tm="0">
                                          <p:val>
                                            <p:strVal val="#ppt_y"/>
                                          </p:val>
                                        </p:tav>
                                        <p:tav tm="100000">
                                          <p:val>
                                            <p:strVal val="#ppt_y"/>
                                          </p:val>
                                        </p:tav>
                                      </p:tavLst>
                                    </p:anim>
                                    <p:anim calcmode="lin" valueType="num">
                                      <p:cBhvr>
                                        <p:cTn id="4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9"/>
                                        </p:tgtEl>
                                      </p:cBhvr>
                                    </p:animEffect>
                                  </p:childTnLst>
                                </p:cTn>
                              </p:par>
                            </p:childTnLst>
                          </p:cTn>
                        </p:par>
                        <p:par>
                          <p:cTn id="52" fill="hold">
                            <p:stCondLst>
                              <p:cond delay="7713"/>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9"/>
                                        </p:tgtEl>
                                      </p:cBhvr>
                                    </p:animEffect>
                                    <p:animScale>
                                      <p:cBhvr>
                                        <p:cTn id="55"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424014" y="3060294"/>
            <a:ext cx="3645550" cy="178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论文阅读报告</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en-US" altLang="zh-CN"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Method</a:t>
            </a:r>
            <a:endParaRPr lang="zh-CN" altLang="en-US"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4661532" y="2506360"/>
            <a:ext cx="240803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C</a:t>
            </a:r>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omputer Graphics</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088"/>
            <a:ext cx="3366627"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a:t>
            </a:r>
            <a:r>
              <a:rPr lang="en-US" altLang="zh-CN"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2</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accent1">
              <a:lumMod val="50000"/>
            </a:schemeClr>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grpId="0" nodeType="clickEffect">
                                  <p:stCondLst>
                                    <p:cond delay="0"/>
                                  </p:stCondLst>
                                  <p:iterate type="lt">
                                    <p:tmPct val="10000"/>
                                  </p:iterate>
                                  <p:childTnLst>
                                    <p:set>
                                      <p:cBhvr>
                                        <p:cTn id="23" dur="1" fill="hold">
                                          <p:stCondLst>
                                            <p:cond delay="0"/>
                                          </p:stCondLst>
                                        </p:cTn>
                                        <p:tgtEl>
                                          <p:spTgt spid="5123"/>
                                        </p:tgtEl>
                                        <p:attrNameLst>
                                          <p:attrName>style.visibility</p:attrName>
                                        </p:attrNameLst>
                                      </p:cBhvr>
                                      <p:to>
                                        <p:strVal val="visible"/>
                                      </p:to>
                                    </p:set>
                                    <p:anim by="(-#ppt_w*2)" calcmode="lin" valueType="num">
                                      <p:cBhvr rctx="PPT">
                                        <p:cTn id="24" dur="500" autoRev="1" fill="hold">
                                          <p:stCondLst>
                                            <p:cond delay="0"/>
                                          </p:stCondLst>
                                        </p:cTn>
                                        <p:tgtEl>
                                          <p:spTgt spid="5123"/>
                                        </p:tgtEl>
                                        <p:attrNameLst>
                                          <p:attrName>ppt_w</p:attrName>
                                        </p:attrNameLst>
                                      </p:cBhvr>
                                    </p:anim>
                                    <p:anim by="(#ppt_w*0.50)" calcmode="lin" valueType="num">
                                      <p:cBhvr>
                                        <p:cTn id="25" dur="500" decel="50000" autoRev="1" fill="hold">
                                          <p:stCondLst>
                                            <p:cond delay="0"/>
                                          </p:stCondLst>
                                        </p:cTn>
                                        <p:tgtEl>
                                          <p:spTgt spid="5123"/>
                                        </p:tgtEl>
                                        <p:attrNameLst>
                                          <p:attrName>ppt_x</p:attrName>
                                        </p:attrNameLst>
                                      </p:cBhvr>
                                    </p:anim>
                                    <p:anim from="(-#ppt_h/2)" to="(#ppt_y)" calcmode="lin" valueType="num">
                                      <p:cBhvr>
                                        <p:cTn id="26" dur="1000" fill="hold">
                                          <p:stCondLst>
                                            <p:cond delay="0"/>
                                          </p:stCondLst>
                                        </p:cTn>
                                        <p:tgtEl>
                                          <p:spTgt spid="5123"/>
                                        </p:tgtEl>
                                        <p:attrNameLst>
                                          <p:attrName>ppt_y</p:attrName>
                                        </p:attrNameLst>
                                      </p:cBhvr>
                                    </p:anim>
                                    <p:animRot by="21600000">
                                      <p:cBhvr>
                                        <p:cTn id="27" dur="1000" fill="hold">
                                          <p:stCondLst>
                                            <p:cond delay="0"/>
                                          </p:stCondLst>
                                        </p:cTn>
                                        <p:tgtEl>
                                          <p:spTgt spid="5123"/>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125"/>
                                        </p:tgtEl>
                                        <p:attrNameLst>
                                          <p:attrName>style.visibility</p:attrName>
                                        </p:attrNameLst>
                                      </p:cBhvr>
                                      <p:to>
                                        <p:strVal val="visible"/>
                                      </p:to>
                                    </p:set>
                                    <p:anim calcmode="lin" valueType="num">
                                      <p:cBhvr additive="base">
                                        <p:cTn id="32" dur="500" fill="hold"/>
                                        <p:tgtEl>
                                          <p:spTgt spid="5125"/>
                                        </p:tgtEl>
                                        <p:attrNameLst>
                                          <p:attrName>ppt_x</p:attrName>
                                        </p:attrNameLst>
                                      </p:cBhvr>
                                      <p:tavLst>
                                        <p:tav tm="0">
                                          <p:val>
                                            <p:strVal val="0-#ppt_w/2"/>
                                          </p:val>
                                        </p:tav>
                                        <p:tav tm="100000">
                                          <p:val>
                                            <p:strVal val="#ppt_x"/>
                                          </p:val>
                                        </p:tav>
                                      </p:tavLst>
                                    </p:anim>
                                    <p:anim calcmode="lin" valueType="num">
                                      <p:cBhvr additive="base">
                                        <p:cTn id="33" dur="500" fill="hold"/>
                                        <p:tgtEl>
                                          <p:spTgt spid="5125"/>
                                        </p:tgtEl>
                                        <p:attrNameLst>
                                          <p:attrName>ppt_y</p:attrName>
                                        </p:attrNameLst>
                                      </p:cBhvr>
                                      <p:tavLst>
                                        <p:tav tm="0">
                                          <p:val>
                                            <p:strVal val="#ppt_y"/>
                                          </p:val>
                                        </p:tav>
                                        <p:tav tm="100000">
                                          <p:val>
                                            <p:strVal val="#ppt_y"/>
                                          </p:val>
                                        </p:tav>
                                      </p:tavLst>
                                    </p:anim>
                                  </p:childTnLst>
                                </p:cTn>
                              </p:par>
                              <p:par>
                                <p:cTn id="34" presetID="56" presetClass="entr" presetSubtype="0" fill="hold" grpId="0" nodeType="withEffect">
                                  <p:stCondLst>
                                    <p:cond delay="0"/>
                                  </p:stCondLst>
                                  <p:iterate type="lt">
                                    <p:tmPct val="10000"/>
                                  </p:iterate>
                                  <p:childTnLst>
                                    <p:set>
                                      <p:cBhvr>
                                        <p:cTn id="35" dur="1" fill="hold">
                                          <p:stCondLst>
                                            <p:cond delay="0"/>
                                          </p:stCondLst>
                                        </p:cTn>
                                        <p:tgtEl>
                                          <p:spTgt spid="5124"/>
                                        </p:tgtEl>
                                        <p:attrNameLst>
                                          <p:attrName>style.visibility</p:attrName>
                                        </p:attrNameLst>
                                      </p:cBhvr>
                                      <p:to>
                                        <p:strVal val="visible"/>
                                      </p:to>
                                    </p:set>
                                    <p:anim by="(-#ppt_w*2)" calcmode="lin" valueType="num">
                                      <p:cBhvr rctx="PPT">
                                        <p:cTn id="36" dur="500" autoRev="1" fill="hold">
                                          <p:stCondLst>
                                            <p:cond delay="0"/>
                                          </p:stCondLst>
                                        </p:cTn>
                                        <p:tgtEl>
                                          <p:spTgt spid="5124"/>
                                        </p:tgtEl>
                                        <p:attrNameLst>
                                          <p:attrName>ppt_w</p:attrName>
                                        </p:attrNameLst>
                                      </p:cBhvr>
                                    </p:anim>
                                    <p:anim by="(#ppt_w*0.50)" calcmode="lin" valueType="num">
                                      <p:cBhvr>
                                        <p:cTn id="37" dur="500" decel="50000" autoRev="1" fill="hold">
                                          <p:stCondLst>
                                            <p:cond delay="0"/>
                                          </p:stCondLst>
                                        </p:cTn>
                                        <p:tgtEl>
                                          <p:spTgt spid="5124"/>
                                        </p:tgtEl>
                                        <p:attrNameLst>
                                          <p:attrName>ppt_x</p:attrName>
                                        </p:attrNameLst>
                                      </p:cBhvr>
                                    </p:anim>
                                    <p:anim from="(-#ppt_h/2)" to="(#ppt_y)" calcmode="lin" valueType="num">
                                      <p:cBhvr>
                                        <p:cTn id="38" dur="1000" fill="hold">
                                          <p:stCondLst>
                                            <p:cond delay="0"/>
                                          </p:stCondLst>
                                        </p:cTn>
                                        <p:tgtEl>
                                          <p:spTgt spid="5124"/>
                                        </p:tgtEl>
                                        <p:attrNameLst>
                                          <p:attrName>ppt_y</p:attrName>
                                        </p:attrNameLst>
                                      </p:cBhvr>
                                    </p:anim>
                                    <p:animRot by="21600000">
                                      <p:cBhvr>
                                        <p:cTn id="39"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animBg="1"/>
      <p:bldP spid="7" grpId="0"/>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438342"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Main part</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5" name="图片 4"/>
          <p:cNvPicPr>
            <a:picLocks noChangeAspect="1"/>
          </p:cNvPicPr>
          <p:nvPr/>
        </p:nvPicPr>
        <p:blipFill>
          <a:blip r:embed="rId3"/>
          <a:stretch>
            <a:fillRect/>
          </a:stretch>
        </p:blipFill>
        <p:spPr>
          <a:xfrm>
            <a:off x="0" y="2392189"/>
            <a:ext cx="12858750" cy="4369305"/>
          </a:xfrm>
          <a:prstGeom prst="rect">
            <a:avLst/>
          </a:prstGeom>
        </p:spPr>
      </p:pic>
      <p:sp>
        <p:nvSpPr>
          <p:cNvPr id="8" name="文本框 7"/>
          <p:cNvSpPr txBox="1"/>
          <p:nvPr/>
        </p:nvSpPr>
        <p:spPr>
          <a:xfrm>
            <a:off x="3477047" y="1144716"/>
            <a:ext cx="554461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下图为该论文的训练和重建方法整个流程</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169038"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Subpart</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mc:AlternateContent xmlns:mc="http://schemas.openxmlformats.org/markup-compatibility/2006" xmlns:a14="http://schemas.microsoft.com/office/drawing/2010/main">
        <mc:Choice Requires="a14">
          <p:sp>
            <p:nvSpPr>
              <p:cNvPr id="2" name="文本框 1"/>
              <p:cNvSpPr txBox="1"/>
              <p:nvPr/>
            </p:nvSpPr>
            <p:spPr>
              <a:xfrm>
                <a:off x="524719" y="3184277"/>
                <a:ext cx="3600400" cy="150605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Keypoint Detector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关键点探测器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𝐸</m:t>
                        </m:r>
                      </m:e>
                      <m:sub>
                        <m:r>
                          <a:rPr lang="en-US" altLang="zh-CN" b="0" i="1" smtClean="0">
                            <a:latin typeface="Cambria Math" panose="02040503050406030204" pitchFamily="18" charset="0"/>
                            <a:ea typeface="微软雅黑" panose="020B0503020204020204" pitchFamily="34" charset="-122"/>
                          </a:rPr>
                          <m:t>𝑘𝑝</m:t>
                        </m:r>
                      </m:sub>
                    </m:sSub>
                    <m:r>
                      <a:rPr lang="zh-CN" altLang="en-US" i="1">
                        <a:latin typeface="Cambria Math" panose="02040503050406030204" pitchFamily="18" charset="0"/>
                        <a:ea typeface="微软雅黑" panose="020B0503020204020204" pitchFamily="34" charset="-122"/>
                      </a:rPr>
                      <m:t>接收</m:t>
                    </m:r>
                  </m:oMath>
                </a14:m>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来提取</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对的关键点，用于生成</a:t>
                </a:r>
                <a:r>
                  <a:rPr lang="en-US" altLang="zh-CN" dirty="0">
                    <a:latin typeface="微软雅黑" panose="020B0503020204020204" pitchFamily="34" charset="-122"/>
                    <a:ea typeface="微软雅黑" panose="020B0503020204020204" pitchFamily="34" charset="-122"/>
                  </a:rPr>
                  <a:t>TPS</a:t>
                </a:r>
                <a:r>
                  <a:rPr lang="zh-CN" altLang="en-US" dirty="0">
                    <a:latin typeface="微软雅黑" panose="020B0503020204020204" pitchFamily="34" charset="-122"/>
                    <a:ea typeface="微软雅黑" panose="020B0503020204020204" pitchFamily="34" charset="-122"/>
                  </a:rPr>
                  <a:t>变换</a:t>
                </a:r>
              </a:p>
            </p:txBody>
          </p:sp>
        </mc:Choice>
        <mc:Fallback xmlns="">
          <p:sp>
            <p:nvSpPr>
              <p:cNvPr id="2" name="文本框 1"/>
              <p:cNvSpPr txBox="1">
                <a:spLocks noRot="1" noChangeAspect="1" noMove="1" noResize="1" noEditPoints="1" noAdjustHandles="1" noChangeArrowheads="1" noChangeShapeType="1" noTextEdit="1"/>
              </p:cNvSpPr>
              <p:nvPr/>
            </p:nvSpPr>
            <p:spPr>
              <a:xfrm>
                <a:off x="524719" y="3184277"/>
                <a:ext cx="3600400" cy="1506053"/>
              </a:xfrm>
              <a:prstGeom prst="rect">
                <a:avLst/>
              </a:prstGeom>
              <a:blipFill rotWithShape="1">
                <a:blip r:embed="rId3"/>
                <a:stretch>
                  <a:fillRect l="-1354" t="-2024" r="-846" b="-566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24719" y="1201215"/>
                <a:ext cx="3960440" cy="12075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source image </a:t>
                </a:r>
                <a:r>
                  <a:rPr lang="zh-CN" altLang="en-US" dirty="0">
                    <a:latin typeface="微软雅黑" panose="020B0503020204020204" pitchFamily="34" charset="-122"/>
                    <a:ea typeface="微软雅黑" panose="020B0503020204020204" pitchFamily="34" charset="-122"/>
                  </a:rPr>
                  <a:t>源图像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driving image </a:t>
                </a:r>
                <a:r>
                  <a:rPr lang="zh-CN" altLang="en-US" dirty="0">
                    <a:latin typeface="微软雅黑" panose="020B0503020204020204" pitchFamily="34" charset="-122"/>
                    <a:ea typeface="微软雅黑" panose="020B0503020204020204" pitchFamily="34" charset="-122"/>
                  </a:rPr>
                  <a:t>驱动图像</a:t>
                </a: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𝐷</m:t>
                        </m:r>
                      </m:e>
                    </m:acc>
                    <m:r>
                      <a:rPr lang="zh-CN" altLang="en-US" i="1">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reconstructed driving image</a:t>
                </a:r>
              </a:p>
              <a:p>
                <a:r>
                  <a:rPr lang="zh-CN" altLang="en-US" dirty="0">
                    <a:latin typeface="微软雅黑" panose="020B0503020204020204" pitchFamily="34" charset="-122"/>
                    <a:ea typeface="微软雅黑" panose="020B0503020204020204" pitchFamily="34" charset="-122"/>
                  </a:rPr>
                  <a:t>重建图像</a:t>
                </a:r>
              </a:p>
            </p:txBody>
          </p:sp>
        </mc:Choice>
        <mc:Fallback xmlns="">
          <p:sp>
            <p:nvSpPr>
              <p:cNvPr id="3" name="文本框 2"/>
              <p:cNvSpPr txBox="1">
                <a:spLocks noRot="1" noChangeAspect="1" noMove="1" noResize="1" noEditPoints="1" noAdjustHandles="1" noChangeArrowheads="1" noChangeShapeType="1" noTextEdit="1"/>
              </p:cNvSpPr>
              <p:nvPr/>
            </p:nvSpPr>
            <p:spPr>
              <a:xfrm>
                <a:off x="524719" y="1201215"/>
                <a:ext cx="3960440" cy="1207510"/>
              </a:xfrm>
              <a:prstGeom prst="rect">
                <a:avLst/>
              </a:prstGeom>
              <a:blipFill rotWithShape="1">
                <a:blip r:embed="rId4"/>
                <a:stretch>
                  <a:fillRect l="-1231" t="-2525" b="-7071"/>
                </a:stretch>
              </a:blipFill>
            </p:spPr>
            <p:txBody>
              <a:bodyPr/>
              <a:lstStyle/>
              <a:p>
                <a:r>
                  <a:rPr lang="zh-CN" altLang="en-US">
                    <a:noFill/>
                  </a:rPr>
                  <a:t> </a:t>
                </a:r>
                <a:endParaRPr lang="zh-CN" altLang="en-US">
                  <a:noFill/>
                </a:endParaRPr>
              </a:p>
            </p:txBody>
          </p:sp>
        </mc:Fallback>
      </mc:AlternateContent>
      <p:pic>
        <p:nvPicPr>
          <p:cNvPr id="11" name="图片 10"/>
          <p:cNvPicPr>
            <a:picLocks noChangeAspect="1"/>
          </p:cNvPicPr>
          <p:nvPr/>
        </p:nvPicPr>
        <p:blipFill>
          <a:blip r:embed="rId5"/>
          <a:stretch>
            <a:fillRect/>
          </a:stretch>
        </p:blipFill>
        <p:spPr>
          <a:xfrm>
            <a:off x="9741743" y="1085831"/>
            <a:ext cx="1371600" cy="1514475"/>
          </a:xfrm>
          <a:prstGeom prst="rect">
            <a:avLst/>
          </a:prstGeom>
        </p:spPr>
      </p:pic>
      <p:pic>
        <p:nvPicPr>
          <p:cNvPr id="15" name="图片 14"/>
          <p:cNvPicPr>
            <a:picLocks noChangeAspect="1"/>
          </p:cNvPicPr>
          <p:nvPr/>
        </p:nvPicPr>
        <p:blipFill>
          <a:blip r:embed="rId6"/>
          <a:stretch>
            <a:fillRect/>
          </a:stretch>
        </p:blipFill>
        <p:spPr>
          <a:xfrm>
            <a:off x="7318327" y="1100540"/>
            <a:ext cx="1304925" cy="1447800"/>
          </a:xfrm>
          <a:prstGeom prst="rect">
            <a:avLst/>
          </a:prstGeom>
        </p:spPr>
      </p:pic>
      <p:pic>
        <p:nvPicPr>
          <p:cNvPr id="17" name="图片 16"/>
          <p:cNvPicPr>
            <a:picLocks noChangeAspect="1"/>
          </p:cNvPicPr>
          <p:nvPr/>
        </p:nvPicPr>
        <p:blipFill>
          <a:blip r:embed="rId7"/>
          <a:stretch>
            <a:fillRect/>
          </a:stretch>
        </p:blipFill>
        <p:spPr>
          <a:xfrm>
            <a:off x="5038725" y="1085831"/>
            <a:ext cx="1390650" cy="1638300"/>
          </a:xfrm>
          <a:prstGeom prst="rect">
            <a:avLst/>
          </a:prstGeom>
        </p:spPr>
      </p:pic>
      <p:pic>
        <p:nvPicPr>
          <p:cNvPr id="19" name="图片 18"/>
          <p:cNvPicPr>
            <a:picLocks noChangeAspect="1"/>
          </p:cNvPicPr>
          <p:nvPr/>
        </p:nvPicPr>
        <p:blipFill>
          <a:blip r:embed="rId8"/>
          <a:stretch>
            <a:fillRect/>
          </a:stretch>
        </p:blipFill>
        <p:spPr>
          <a:xfrm>
            <a:off x="5133975" y="2994149"/>
            <a:ext cx="1200150" cy="1514475"/>
          </a:xfrm>
          <a:prstGeom prst="rect">
            <a:avLst/>
          </a:prstGeom>
        </p:spPr>
      </p:pic>
      <p:sp>
        <p:nvSpPr>
          <p:cNvPr id="20" name="文本框 19"/>
          <p:cNvSpPr txBox="1"/>
          <p:nvPr/>
        </p:nvSpPr>
        <p:spPr>
          <a:xfrm>
            <a:off x="524719" y="5128493"/>
            <a:ext cx="3600400"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BG Motion Predictor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背景动作预测器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串联后输入该预测器来估计背景仿射变换的参数</a:t>
            </a:r>
          </a:p>
        </p:txBody>
      </p:sp>
      <p:pic>
        <p:nvPicPr>
          <p:cNvPr id="22" name="图片 21"/>
          <p:cNvPicPr>
            <a:picLocks noChangeAspect="1"/>
          </p:cNvPicPr>
          <p:nvPr/>
        </p:nvPicPr>
        <p:blipFill>
          <a:blip r:embed="rId9"/>
          <a:stretch>
            <a:fillRect/>
          </a:stretch>
        </p:blipFill>
        <p:spPr>
          <a:xfrm>
            <a:off x="5086350" y="5158112"/>
            <a:ext cx="1247775" cy="1466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169038"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Subpart</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mc:AlternateContent xmlns:mc="http://schemas.openxmlformats.org/markup-compatibility/2006" xmlns:a14="http://schemas.microsoft.com/office/drawing/2010/main">
        <mc:Choice Requires="a14">
          <p:sp>
            <p:nvSpPr>
              <p:cNvPr id="2" name="文本框 1"/>
              <p:cNvSpPr txBox="1"/>
              <p:nvPr/>
            </p:nvSpPr>
            <p:spPr>
              <a:xfrm>
                <a:off x="550767" y="1291508"/>
                <a:ext cx="3600400" cy="235872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Dense Motion Network</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密集运动模型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接收来自</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𝐸</m:t>
                        </m:r>
                      </m:e>
                      <m:sub>
                        <m:r>
                          <a:rPr lang="en-US" altLang="zh-CN" b="0" i="1" smtClean="0">
                            <a:latin typeface="Cambria Math" panose="02040503050406030204" pitchFamily="18" charset="0"/>
                            <a:ea typeface="微软雅黑" panose="020B0503020204020204" pitchFamily="34" charset="-122"/>
                          </a:rPr>
                          <m:t>𝑘𝑝</m:t>
                        </m:r>
                      </m:sub>
                    </m:sSub>
                    <m:r>
                      <a:rPr lang="zh-CN" altLang="en-US" i="1">
                        <a:latin typeface="Cambria Math" panose="02040503050406030204" pitchFamily="18" charset="0"/>
                        <a:ea typeface="微软雅黑" panose="020B0503020204020204" pitchFamily="34" charset="-122"/>
                      </a:rPr>
                      <m:t>的</m:t>
                    </m:r>
                  </m:oMath>
                </a14:m>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TPS</a:t>
                </a:r>
                <a:r>
                  <a:rPr lang="zh-CN" altLang="en-US" dirty="0">
                    <a:latin typeface="微软雅黑" panose="020B0503020204020204" pitchFamily="34" charset="-122"/>
                    <a:ea typeface="微软雅黑" panose="020B0503020204020204" pitchFamily="34" charset="-122"/>
                  </a:rPr>
                  <a:t>变换和来自</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𝐸</m:t>
                        </m:r>
                      </m:e>
                      <m:sub>
                        <m:r>
                          <a:rPr lang="en-US" altLang="zh-CN" b="0" i="1" smtClean="0">
                            <a:latin typeface="Cambria Math" panose="02040503050406030204" pitchFamily="18" charset="0"/>
                            <a:ea typeface="微软雅黑" panose="020B0503020204020204" pitchFamily="34" charset="-122"/>
                          </a:rPr>
                          <m:t>𝑏𝑔</m:t>
                        </m:r>
                      </m:sub>
                    </m:sSub>
                  </m:oMath>
                </a14:m>
                <a:r>
                  <a:rPr lang="zh-CN" altLang="en-US" dirty="0">
                    <a:latin typeface="微软雅黑" panose="020B0503020204020204" pitchFamily="34" charset="-122"/>
                    <a:ea typeface="微软雅黑" panose="020B0503020204020204" pitchFamily="34" charset="-122"/>
                  </a:rPr>
                  <a:t>的一个仿射变换，生成光流。同时，通过解码器部分的不同层预测了多分辨率的</a:t>
                </a:r>
                <a:r>
                  <a:rPr lang="en-US" altLang="zh-CN" dirty="0">
                    <a:latin typeface="微软雅黑" panose="020B0503020204020204" pitchFamily="34" charset="-122"/>
                    <a:ea typeface="微软雅黑" panose="020B0503020204020204" pitchFamily="34" charset="-122"/>
                  </a:rPr>
                  <a:t>mask</a:t>
                </a:r>
                <a:r>
                  <a:rPr lang="zh-CN" altLang="en-US" dirty="0">
                    <a:latin typeface="微软雅黑" panose="020B0503020204020204" pitchFamily="34" charset="-122"/>
                    <a:ea typeface="微软雅黑" panose="020B0503020204020204" pitchFamily="34" charset="-122"/>
                  </a:rPr>
                  <a:t>，以指示特征图的缺失区域</a:t>
                </a:r>
              </a:p>
            </p:txBody>
          </p:sp>
        </mc:Choice>
        <mc:Fallback xmlns="">
          <p:sp>
            <p:nvSpPr>
              <p:cNvPr id="2" name="文本框 1"/>
              <p:cNvSpPr txBox="1">
                <a:spLocks noRot="1" noChangeAspect="1" noMove="1" noResize="1" noEditPoints="1" noAdjustHandles="1" noChangeArrowheads="1" noChangeShapeType="1" noTextEdit="1"/>
              </p:cNvSpPr>
              <p:nvPr/>
            </p:nvSpPr>
            <p:spPr>
              <a:xfrm>
                <a:off x="550767" y="1291508"/>
                <a:ext cx="3600400" cy="2358723"/>
              </a:xfrm>
              <a:prstGeom prst="rect">
                <a:avLst/>
              </a:prstGeom>
              <a:blipFill>
                <a:blip r:embed="rId3"/>
                <a:stretch>
                  <a:fillRect l="-1354" t="-1550" r="-1354" b="-3101"/>
                </a:stretch>
              </a:blipFill>
            </p:spPr>
            <p:txBody>
              <a:bodyPr/>
              <a:lstStyle/>
              <a:p>
                <a:r>
                  <a:rPr lang="zh-CN" altLang="en-US">
                    <a:noFill/>
                  </a:rPr>
                  <a:t> </a:t>
                </a:r>
              </a:p>
            </p:txBody>
          </p:sp>
        </mc:Fallback>
      </mc:AlternateContent>
      <p:sp>
        <p:nvSpPr>
          <p:cNvPr id="20" name="文本框 19"/>
          <p:cNvSpPr txBox="1"/>
          <p:nvPr/>
        </p:nvSpPr>
        <p:spPr>
          <a:xfrm>
            <a:off x="550767" y="4311819"/>
            <a:ext cx="3600400" cy="203132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Inpainting Network</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修复网络</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沙漏网络，在每个刻度的特征图的缺失区上，它使用估计的光流修复源图像的特征图，生成的图像在最后一层输出</a:t>
            </a:r>
          </a:p>
        </p:txBody>
      </p:sp>
      <p:pic>
        <p:nvPicPr>
          <p:cNvPr id="5" name="图片 4"/>
          <p:cNvPicPr>
            <a:picLocks noChangeAspect="1"/>
          </p:cNvPicPr>
          <p:nvPr/>
        </p:nvPicPr>
        <p:blipFill>
          <a:blip r:embed="rId4"/>
          <a:stretch>
            <a:fillRect/>
          </a:stretch>
        </p:blipFill>
        <p:spPr>
          <a:xfrm>
            <a:off x="5925319" y="1389781"/>
            <a:ext cx="5010150" cy="2162175"/>
          </a:xfrm>
          <a:prstGeom prst="rect">
            <a:avLst/>
          </a:prstGeom>
        </p:spPr>
      </p:pic>
      <p:pic>
        <p:nvPicPr>
          <p:cNvPr id="7" name="图片 6"/>
          <p:cNvPicPr>
            <a:picLocks noChangeAspect="1"/>
          </p:cNvPicPr>
          <p:nvPr/>
        </p:nvPicPr>
        <p:blipFill>
          <a:blip r:embed="rId5"/>
          <a:stretch>
            <a:fillRect/>
          </a:stretch>
        </p:blipFill>
        <p:spPr>
          <a:xfrm>
            <a:off x="6226322" y="4408413"/>
            <a:ext cx="4962525" cy="1657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438342"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Main part</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5" name="图片 4"/>
          <p:cNvPicPr>
            <a:picLocks noChangeAspect="1"/>
          </p:cNvPicPr>
          <p:nvPr/>
        </p:nvPicPr>
        <p:blipFill>
          <a:blip r:embed="rId3"/>
          <a:stretch>
            <a:fillRect/>
          </a:stretch>
        </p:blipFill>
        <p:spPr>
          <a:xfrm>
            <a:off x="0" y="2392189"/>
            <a:ext cx="12858750" cy="4369305"/>
          </a:xfrm>
          <a:prstGeom prst="rect">
            <a:avLst/>
          </a:prstGeom>
        </p:spPr>
      </p:pic>
      <p:sp>
        <p:nvSpPr>
          <p:cNvPr id="8" name="文本框 7"/>
          <p:cNvSpPr txBox="1"/>
          <p:nvPr/>
        </p:nvSpPr>
        <p:spPr>
          <a:xfrm>
            <a:off x="3477047" y="1144716"/>
            <a:ext cx="554461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下图为该论文的训练和重建方法整个流程</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3789499"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2.1TPS Motion Estimation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3" name="图片 2"/>
          <p:cNvPicPr>
            <a:picLocks noChangeAspect="1"/>
          </p:cNvPicPr>
          <p:nvPr/>
        </p:nvPicPr>
        <p:blipFill>
          <a:blip r:embed="rId3"/>
          <a:stretch>
            <a:fillRect/>
          </a:stretch>
        </p:blipFill>
        <p:spPr>
          <a:xfrm>
            <a:off x="1172791" y="2369806"/>
            <a:ext cx="1228725" cy="323850"/>
          </a:xfrm>
          <a:prstGeom prst="rect">
            <a:avLst/>
          </a:prstGeom>
        </p:spPr>
      </p:pic>
      <p:sp>
        <p:nvSpPr>
          <p:cNvPr id="4" name="文本框 3"/>
          <p:cNvSpPr txBox="1"/>
          <p:nvPr/>
        </p:nvSpPr>
        <p:spPr>
          <a:xfrm>
            <a:off x="463403" y="5394410"/>
            <a:ext cx="510124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This paper </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rPr>
              <a:t>TPS Motion Estimation</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24719" y="1468908"/>
            <a:ext cx="3384376" cy="646331"/>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Main goal</a:t>
            </a:r>
            <a:r>
              <a:rPr lang="en-US" altLang="zh-CN" b="0" i="0" dirty="0">
                <a:effectLst/>
                <a:latin typeface="Arial" panose="020B0604020202020204" pitchFamily="34" charset="0"/>
              </a:rPr>
              <a:t>:</a:t>
            </a:r>
          </a:p>
          <a:p>
            <a:r>
              <a:rPr lang="en-US" altLang="zh-CN" b="0" i="0" dirty="0">
                <a:effectLst/>
                <a:latin typeface="Arial" panose="020B0604020202020204" pitchFamily="34" charset="0"/>
              </a:rPr>
              <a:t>approximate the </a:t>
            </a:r>
            <a:r>
              <a:rPr lang="en-US" altLang="zh-CN" dirty="0">
                <a:latin typeface="微软雅黑" panose="020B0503020204020204" pitchFamily="34" charset="-122"/>
                <a:ea typeface="微软雅黑" panose="020B0503020204020204" pitchFamily="34" charset="-122"/>
              </a:rPr>
              <a:t>mapping</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91395" y="4770511"/>
            <a:ext cx="524526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FOMM and MRAA </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en-US" altLang="zh-CN" b="0" i="0" dirty="0">
                <a:effectLst/>
                <a:latin typeface="Arial" panose="020B0604020202020204" pitchFamily="34" charset="0"/>
              </a:rPr>
              <a:t>local affine transformation</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429375" y="1377569"/>
            <a:ext cx="5245264" cy="3416320"/>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Intro to TPS transformation</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 flexible, nonlinear transformation that allows representing more complex motions</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Function:</a:t>
            </a:r>
          </a:p>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1395" y="4331278"/>
            <a:ext cx="5245264"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How to approximate:</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6357367" y="4432205"/>
            <a:ext cx="4882541" cy="1929116"/>
          </a:xfrm>
          <a:prstGeom prst="rect">
            <a:avLst/>
          </a:prstGeom>
        </p:spPr>
      </p:pic>
      <p:sp>
        <p:nvSpPr>
          <p:cNvPr id="14" name="等腰三角形 13"/>
          <p:cNvSpPr/>
          <p:nvPr/>
        </p:nvSpPr>
        <p:spPr bwMode="auto">
          <a:xfrm rot="5400000">
            <a:off x="-359049" y="3076111"/>
            <a:ext cx="1799233" cy="10804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15" name="任意多边形 1"/>
          <p:cNvSpPr/>
          <p:nvPr/>
        </p:nvSpPr>
        <p:spPr>
          <a:xfrm>
            <a:off x="1071857" y="3607396"/>
            <a:ext cx="11768682"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16" name="组合 4"/>
          <p:cNvGrpSpPr/>
          <p:nvPr/>
        </p:nvGrpSpPr>
        <p:grpSpPr bwMode="auto">
          <a:xfrm>
            <a:off x="2551872" y="3210047"/>
            <a:ext cx="774607" cy="776840"/>
            <a:chOff x="2307521" y="2283162"/>
            <a:chExt cx="551398" cy="551398"/>
          </a:xfrm>
        </p:grpSpPr>
        <p:sp>
          <p:nvSpPr>
            <p:cNvPr id="17" name="矩形 16"/>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 name="组合 42"/>
          <p:cNvGrpSpPr/>
          <p:nvPr/>
        </p:nvGrpSpPr>
        <p:grpSpPr bwMode="auto">
          <a:xfrm>
            <a:off x="5674858" y="3210047"/>
            <a:ext cx="774609" cy="776840"/>
            <a:chOff x="2307521" y="2283162"/>
            <a:chExt cx="551398" cy="551398"/>
          </a:xfrm>
        </p:grpSpPr>
        <p:sp>
          <p:nvSpPr>
            <p:cNvPr id="20" name="矩形 19"/>
            <p:cNvSpPr/>
            <p:nvPr/>
          </p:nvSpPr>
          <p:spPr>
            <a:xfrm>
              <a:off x="2307521" y="2283162"/>
              <a:ext cx="551398" cy="55139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22" name="组合 55"/>
          <p:cNvGrpSpPr/>
          <p:nvPr/>
        </p:nvGrpSpPr>
        <p:grpSpPr bwMode="auto">
          <a:xfrm>
            <a:off x="8938480" y="3210047"/>
            <a:ext cx="776840" cy="776840"/>
            <a:chOff x="2307521" y="2283162"/>
            <a:chExt cx="551398" cy="551398"/>
          </a:xfrm>
        </p:grpSpPr>
        <p:sp>
          <p:nvSpPr>
            <p:cNvPr id="23" name="矩形 22"/>
            <p:cNvSpPr/>
            <p:nvPr/>
          </p:nvSpPr>
          <p:spPr>
            <a:xfrm>
              <a:off x="2307521" y="2283162"/>
              <a:ext cx="551398" cy="551398"/>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53" presetClass="entr" presetSubtype="16" fill="hold" nodeType="withEffect">
                                  <p:stCondLst>
                                    <p:cond delay="7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Effect transition="in" filter="fade">
                                      <p:cBhvr>
                                        <p:cTn id="15" dur="750"/>
                                        <p:tgtEl>
                                          <p:spTgt spid="16"/>
                                        </p:tgtEl>
                                      </p:cBhvr>
                                    </p:animEffect>
                                  </p:childTnLst>
                                </p:cTn>
                              </p:par>
                              <p:par>
                                <p:cTn id="16" presetID="53" presetClass="entr" presetSubtype="16" fill="hold" nodeType="withEffect">
                                  <p:stCondLst>
                                    <p:cond delay="1200"/>
                                  </p:stCondLst>
                                  <p:childTnLst>
                                    <p:set>
                                      <p:cBhvr>
                                        <p:cTn id="17" dur="1" fill="hold">
                                          <p:stCondLst>
                                            <p:cond delay="0"/>
                                          </p:stCondLst>
                                        </p:cTn>
                                        <p:tgtEl>
                                          <p:spTgt spid="19"/>
                                        </p:tgtEl>
                                        <p:attrNameLst>
                                          <p:attrName>style.visibility</p:attrName>
                                        </p:attrNameLst>
                                      </p:cBhvr>
                                      <p:to>
                                        <p:strVal val="visible"/>
                                      </p:to>
                                    </p:set>
                                    <p:anim calcmode="lin" valueType="num">
                                      <p:cBhvr>
                                        <p:cTn id="18" dur="750" fill="hold"/>
                                        <p:tgtEl>
                                          <p:spTgt spid="19"/>
                                        </p:tgtEl>
                                        <p:attrNameLst>
                                          <p:attrName>ppt_w</p:attrName>
                                        </p:attrNameLst>
                                      </p:cBhvr>
                                      <p:tavLst>
                                        <p:tav tm="0">
                                          <p:val>
                                            <p:fltVal val="0"/>
                                          </p:val>
                                        </p:tav>
                                        <p:tav tm="100000">
                                          <p:val>
                                            <p:strVal val="#ppt_w"/>
                                          </p:val>
                                        </p:tav>
                                      </p:tavLst>
                                    </p:anim>
                                    <p:anim calcmode="lin" valueType="num">
                                      <p:cBhvr>
                                        <p:cTn id="19" dur="750" fill="hold"/>
                                        <p:tgtEl>
                                          <p:spTgt spid="19"/>
                                        </p:tgtEl>
                                        <p:attrNameLst>
                                          <p:attrName>ppt_h</p:attrName>
                                        </p:attrNameLst>
                                      </p:cBhvr>
                                      <p:tavLst>
                                        <p:tav tm="0">
                                          <p:val>
                                            <p:fltVal val="0"/>
                                          </p:val>
                                        </p:tav>
                                        <p:tav tm="100000">
                                          <p:val>
                                            <p:strVal val="#ppt_h"/>
                                          </p:val>
                                        </p:tav>
                                      </p:tavLst>
                                    </p:anim>
                                    <p:animEffect transition="in" filter="fade">
                                      <p:cBhvr>
                                        <p:cTn id="20" dur="750"/>
                                        <p:tgtEl>
                                          <p:spTgt spid="19"/>
                                        </p:tgtEl>
                                      </p:cBhvr>
                                    </p:animEffect>
                                  </p:childTnLst>
                                </p:cTn>
                              </p:par>
                              <p:par>
                                <p:cTn id="21" presetID="53" presetClass="entr" presetSubtype="16" fill="hold" nodeType="withEffect">
                                  <p:stCondLst>
                                    <p:cond delay="1700"/>
                                  </p:stCondLst>
                                  <p:childTnLst>
                                    <p:set>
                                      <p:cBhvr>
                                        <p:cTn id="22" dur="1" fill="hold">
                                          <p:stCondLst>
                                            <p:cond delay="0"/>
                                          </p:stCondLst>
                                        </p:cTn>
                                        <p:tgtEl>
                                          <p:spTgt spid="22"/>
                                        </p:tgtEl>
                                        <p:attrNameLst>
                                          <p:attrName>style.visibility</p:attrName>
                                        </p:attrNameLst>
                                      </p:cBhvr>
                                      <p:to>
                                        <p:strVal val="visible"/>
                                      </p:to>
                                    </p:set>
                                    <p:anim calcmode="lin" valueType="num">
                                      <p:cBhvr>
                                        <p:cTn id="23" dur="750" fill="hold"/>
                                        <p:tgtEl>
                                          <p:spTgt spid="22"/>
                                        </p:tgtEl>
                                        <p:attrNameLst>
                                          <p:attrName>ppt_w</p:attrName>
                                        </p:attrNameLst>
                                      </p:cBhvr>
                                      <p:tavLst>
                                        <p:tav tm="0">
                                          <p:val>
                                            <p:fltVal val="0"/>
                                          </p:val>
                                        </p:tav>
                                        <p:tav tm="100000">
                                          <p:val>
                                            <p:strVal val="#ppt_w"/>
                                          </p:val>
                                        </p:tav>
                                      </p:tavLst>
                                    </p:anim>
                                    <p:anim calcmode="lin" valueType="num">
                                      <p:cBhvr>
                                        <p:cTn id="24" dur="750" fill="hold"/>
                                        <p:tgtEl>
                                          <p:spTgt spid="22"/>
                                        </p:tgtEl>
                                        <p:attrNameLst>
                                          <p:attrName>ppt_h</p:attrName>
                                        </p:attrNameLst>
                                      </p:cBhvr>
                                      <p:tavLst>
                                        <p:tav tm="0">
                                          <p:val>
                                            <p:fltVal val="0"/>
                                          </p:val>
                                        </p:tav>
                                        <p:tav tm="100000">
                                          <p:val>
                                            <p:strVal val="#ppt_h"/>
                                          </p:val>
                                        </p:tav>
                                      </p:tavLst>
                                    </p:anim>
                                    <p:animEffect transition="in" filter="fade">
                                      <p:cBhvr>
                                        <p:cTn id="2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32" name="文本框 31"/>
          <p:cNvSpPr txBox="1"/>
          <p:nvPr/>
        </p:nvSpPr>
        <p:spPr>
          <a:xfrm>
            <a:off x="392023" y="266575"/>
            <a:ext cx="3789499"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2.1TPS Motion Estimation</a:t>
            </a:r>
          </a:p>
        </p:txBody>
      </p:sp>
      <p:sp>
        <p:nvSpPr>
          <p:cNvPr id="33" name="文本框 32"/>
          <p:cNvSpPr txBox="1"/>
          <p:nvPr/>
        </p:nvSpPr>
        <p:spPr>
          <a:xfrm>
            <a:off x="392023" y="635907"/>
            <a:ext cx="673261"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get</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8" name="文本框 7"/>
          <p:cNvSpPr txBox="1"/>
          <p:nvPr/>
        </p:nvSpPr>
        <p:spPr>
          <a:xfrm>
            <a:off x="524719" y="1277874"/>
            <a:ext cx="4337582" cy="1477328"/>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How to get TPS transformations</a:t>
            </a:r>
            <a:r>
              <a:rPr lang="en-US" altLang="zh-CN" b="0" i="0" dirty="0">
                <a:effectLst/>
                <a:latin typeface="Arial" panose="020B0604020202020204" pitchFamily="34" charset="0"/>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之前我们得到了</a:t>
            </a:r>
            <a:r>
              <a:rPr lang="en-US" altLang="zh-CN" dirty="0">
                <a:latin typeface="微软雅黑" panose="020B0503020204020204" pitchFamily="34" charset="-122"/>
                <a:ea typeface="微软雅黑" panose="020B0503020204020204" pitchFamily="34" charset="-122"/>
              </a:rPr>
              <a:t>K*N</a:t>
            </a:r>
            <a:r>
              <a:rPr lang="zh-CN" altLang="en-US" dirty="0">
                <a:latin typeface="微软雅黑" panose="020B0503020204020204" pitchFamily="34" charset="-122"/>
                <a:ea typeface="微软雅黑" panose="020B0503020204020204" pitchFamily="34" charset="-122"/>
              </a:rPr>
              <a:t>对的</a:t>
            </a:r>
            <a:r>
              <a:rPr lang="en-US" altLang="zh-CN" dirty="0">
                <a:latin typeface="微软雅黑" panose="020B0503020204020204" pitchFamily="34" charset="-122"/>
                <a:ea typeface="微软雅黑" panose="020B0503020204020204" pitchFamily="34" charset="-122"/>
              </a:rPr>
              <a:t>key point</a:t>
            </a:r>
            <a:r>
              <a:rPr lang="zh-CN" altLang="en-US" dirty="0">
                <a:latin typeface="微软雅黑" panose="020B0503020204020204" pitchFamily="34" charset="-122"/>
                <a:ea typeface="微软雅黑" panose="020B0503020204020204" pitchFamily="34" charset="-122"/>
              </a:rPr>
              <a:t>，根据推导公式，可以用</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key point</a:t>
            </a:r>
            <a:r>
              <a:rPr lang="zh-CN" altLang="en-US" dirty="0">
                <a:latin typeface="微软雅黑" panose="020B0503020204020204" pitchFamily="34" charset="-122"/>
                <a:ea typeface="微软雅黑" panose="020B0503020204020204" pitchFamily="34" charset="-122"/>
              </a:rPr>
              <a:t>来生成一个</a:t>
            </a:r>
            <a:r>
              <a:rPr lang="en-US" altLang="zh-CN" dirty="0">
                <a:latin typeface="微软雅黑" panose="020B0503020204020204" pitchFamily="34" charset="-122"/>
                <a:ea typeface="微软雅黑" panose="020B0503020204020204" pitchFamily="34" charset="-122"/>
              </a:rPr>
              <a:t>TPS</a:t>
            </a:r>
            <a:r>
              <a:rPr lang="zh-CN" altLang="en-US" dirty="0">
                <a:latin typeface="微软雅黑" panose="020B0503020204020204" pitchFamily="34" charset="-122"/>
                <a:ea typeface="微软雅黑" panose="020B0503020204020204" pitchFamily="34" charset="-122"/>
              </a:rPr>
              <a:t>转换，公式如下：</a:t>
            </a:r>
            <a:endParaRPr lang="en-US" altLang="zh-CN" b="0" i="0" dirty="0">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189690" y="3167076"/>
            <a:ext cx="6154458" cy="1181982"/>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501196" y="4477448"/>
                <a:ext cx="4337582" cy="2309030"/>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Intro</a:t>
                </a:r>
                <a:r>
                  <a:rPr lang="zh-CN" altLang="en-US" b="0" i="0" dirty="0">
                    <a:solidFill>
                      <a:srgbClr val="FF0000"/>
                    </a:solidFill>
                    <a:effectLst/>
                    <a:latin typeface="Arial" panose="020B0604020202020204" pitchFamily="34" charset="0"/>
                  </a:rPr>
                  <a:t>：</a:t>
                </a:r>
                <a:endParaRPr lang="en-US" altLang="zh-CN" b="0" i="0" dirty="0">
                  <a:effectLst/>
                  <a:latin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的转置，即输入的像素的坐标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Ak</a:t>
                </a:r>
                <a:r>
                  <a:rPr lang="zh-CN" altLang="en-US" dirty="0">
                    <a:latin typeface="微软雅黑" panose="020B0503020204020204" pitchFamily="34" charset="-122"/>
                    <a:ea typeface="微软雅黑" panose="020B0503020204020204" pitchFamily="34" charset="-122"/>
                  </a:rPr>
                  <a:t>则是</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的矩阵</a:t>
                </a:r>
                <a:endParaRPr lang="en-US" altLang="zh-CN"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b="0" i="1" smtClean="0">
                            <a:effectLst/>
                            <a:latin typeface="Cambria Math" panose="02040503050406030204" pitchFamily="18" charset="0"/>
                            <a:ea typeface="微软雅黑" panose="020B0503020204020204" pitchFamily="34" charset="-122"/>
                          </a:rPr>
                        </m:ctrlPr>
                      </m:sSubPr>
                      <m:e>
                        <m:r>
                          <a:rPr lang="zh-CN" altLang="en-US" b="0" i="1" smtClean="0">
                            <a:effectLst/>
                            <a:latin typeface="Cambria Math" panose="02040503050406030204" pitchFamily="18" charset="0"/>
                            <a:ea typeface="微软雅黑" panose="020B0503020204020204" pitchFamily="34" charset="-122"/>
                          </a:rPr>
                          <m:t>𝜔</m:t>
                        </m:r>
                      </m:e>
                      <m:sub>
                        <m:r>
                          <a:rPr lang="en-US" altLang="zh-CN" b="0" i="1" smtClean="0">
                            <a:effectLst/>
                            <a:latin typeface="Cambria Math" panose="02040503050406030204" pitchFamily="18" charset="0"/>
                            <a:ea typeface="微软雅黑" panose="020B0503020204020204" pitchFamily="34" charset="-122"/>
                          </a:rPr>
                          <m:t>𝑘𝑖</m:t>
                        </m:r>
                      </m:sub>
                    </m:sSub>
                    <m:r>
                      <a:rPr lang="zh-CN" altLang="en-US" b="0" i="1" smtClean="0">
                        <a:effectLst/>
                        <a:latin typeface="Cambria Math" panose="02040503050406030204" pitchFamily="18" charset="0"/>
                        <a:ea typeface="微软雅黑" panose="020B0503020204020204" pitchFamily="34" charset="-122"/>
                      </a:rPr>
                      <m:t>𝜖</m:t>
                    </m:r>
                    <m:sSup>
                      <m:sSupPr>
                        <m:ctrlPr>
                          <a:rPr lang="en-US" altLang="zh-CN" b="0" i="1" smtClean="0">
                            <a:effectLst/>
                            <a:latin typeface="Cambria Math" panose="02040503050406030204" pitchFamily="18" charset="0"/>
                            <a:ea typeface="微软雅黑" panose="020B0503020204020204" pitchFamily="34" charset="-122"/>
                          </a:rPr>
                        </m:ctrlPr>
                      </m:sSupPr>
                      <m:e>
                        <m:r>
                          <a:rPr lang="en-US" altLang="zh-CN" b="0" i="1" smtClean="0">
                            <a:effectLst/>
                            <a:latin typeface="Cambria Math" panose="02040503050406030204" pitchFamily="18" charset="0"/>
                            <a:ea typeface="微软雅黑" panose="020B0503020204020204" pitchFamily="34" charset="-122"/>
                          </a:rPr>
                          <m:t>𝑅</m:t>
                        </m:r>
                      </m:e>
                      <m:sup>
                        <m:r>
                          <a:rPr lang="en-US" altLang="zh-CN" b="0" i="1" smtClean="0">
                            <a:effectLst/>
                            <a:latin typeface="Cambria Math" panose="02040503050406030204" pitchFamily="18" charset="0"/>
                            <a:ea typeface="微软雅黑" panose="020B0503020204020204" pitchFamily="34" charset="-122"/>
                          </a:rPr>
                          <m:t>2∗1</m:t>
                        </m:r>
                      </m:sup>
                    </m:sSup>
                    <m:r>
                      <a:rPr lang="zh-CN" altLang="en-US" i="1">
                        <a:latin typeface="Cambria Math" panose="02040503050406030204" pitchFamily="18" charset="0"/>
                        <a:ea typeface="微软雅黑" panose="020B0503020204020204" pitchFamily="34" charset="-122"/>
                      </a:rPr>
                      <m:t>为</m:t>
                    </m:r>
                  </m:oMath>
                </a14:m>
                <a:r>
                  <a:rPr lang="zh-CN" altLang="en-US" b="0" i="0" dirty="0">
                    <a:effectLst/>
                    <a:latin typeface="微软雅黑" panose="020B0503020204020204" pitchFamily="34" charset="-122"/>
                    <a:ea typeface="微软雅黑" panose="020B0503020204020204" pitchFamily="34" charset="-122"/>
                  </a:rPr>
                  <a:t>解出一号方程的</a:t>
                </a:r>
                <a:r>
                  <a:rPr lang="en-US" altLang="zh-CN" b="0" i="0" dirty="0">
                    <a:effectLst/>
                    <a:latin typeface="微软雅黑" panose="020B0503020204020204" pitchFamily="34" charset="-122"/>
                    <a:ea typeface="微软雅黑" panose="020B0503020204020204" pitchFamily="34" charset="-122"/>
                  </a:rPr>
                  <a:t>TPS</a:t>
                </a:r>
                <a:r>
                  <a:rPr lang="zh-CN" altLang="en-US" b="0" i="0" dirty="0">
                    <a:effectLst/>
                    <a:latin typeface="微软雅黑" panose="020B0503020204020204" pitchFamily="34" charset="-122"/>
                    <a:ea typeface="微软雅黑" panose="020B0503020204020204" pitchFamily="34" charset="-122"/>
                  </a:rPr>
                  <a:t>系数</a:t>
                </a:r>
                <a:endParaRPr lang="en-US" altLang="zh-CN" b="0" i="0" dirty="0">
                  <a:effectLst/>
                  <a:latin typeface="微软雅黑" panose="020B0503020204020204" pitchFamily="34" charset="-122"/>
                  <a:ea typeface="微软雅黑" panose="020B0503020204020204" pitchFamily="34" charset="-122"/>
                </a:endParaRPr>
              </a:p>
              <a:p>
                <a:r>
                  <a:rPr lang="en-US" altLang="zh-CN" b="0" i="0" dirty="0">
                    <a:effectLst/>
                    <a:latin typeface="微软雅黑" panose="020B0503020204020204" pitchFamily="34" charset="-122"/>
                    <a:ea typeface="微软雅黑" panose="020B0503020204020204" pitchFamily="34" charset="-122"/>
                  </a:rPr>
                  <a:t>U</a:t>
                </a:r>
                <a:r>
                  <a:rPr lang="zh-CN" altLang="en-US" b="0" i="0" dirty="0">
                    <a:effectLst/>
                    <a:latin typeface="微软雅黑" panose="020B0503020204020204" pitchFamily="34" charset="-122"/>
                    <a:ea typeface="微软雅黑" panose="020B0503020204020204" pitchFamily="34" charset="-122"/>
                  </a:rPr>
                  <a:t>则是径向基函数，表征了每个关键点对像素</a:t>
                </a:r>
                <a:r>
                  <a:rPr lang="en-US" altLang="zh-CN" b="0" i="0" dirty="0">
                    <a:effectLst/>
                    <a:latin typeface="微软雅黑" panose="020B0503020204020204" pitchFamily="34" charset="-122"/>
                    <a:ea typeface="微软雅黑" panose="020B0503020204020204" pitchFamily="34" charset="-122"/>
                  </a:rPr>
                  <a:t>p</a:t>
                </a:r>
                <a:r>
                  <a:rPr lang="zh-CN" altLang="en-US" b="0" i="0" dirty="0">
                    <a:effectLst/>
                    <a:latin typeface="微软雅黑" panose="020B0503020204020204" pitchFamily="34" charset="-122"/>
                    <a:ea typeface="微软雅黑" panose="020B0503020204020204" pitchFamily="34" charset="-122"/>
                  </a:rPr>
                  <a:t>的影响</a:t>
                </a:r>
                <a:endParaRPr lang="en-US" altLang="zh-CN" b="0" i="0" dirty="0">
                  <a:effectLst/>
                  <a:latin typeface="微软雅黑" panose="020B0503020204020204" pitchFamily="34" charset="-122"/>
                  <a:ea typeface="微软雅黑" panose="020B0503020204020204" pitchFamily="34" charset="-122"/>
                </a:endParaRPr>
              </a:p>
              <a:p>
                <a:endParaRPr lang="en-US" altLang="zh-CN" b="0" i="0" dirty="0">
                  <a:effectLst/>
                  <a:latin typeface="微软雅黑" panose="020B0503020204020204" pitchFamily="34" charset="-122"/>
                  <a:ea typeface="微软雅黑" panose="020B0503020204020204" pitchFamily="34"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01196" y="4477448"/>
                <a:ext cx="4337582" cy="2309030"/>
              </a:xfrm>
              <a:prstGeom prst="rect">
                <a:avLst/>
              </a:prstGeom>
              <a:blipFill rotWithShape="1">
                <a:blip r:embed="rId4"/>
                <a:stretch>
                  <a:fillRect l="-1124" t="-1847"/>
                </a:stretch>
              </a:blipFill>
            </p:spPr>
            <p:txBody>
              <a:bodyPr/>
              <a:lstStyle/>
              <a:p>
                <a:r>
                  <a:rPr lang="zh-CN" altLang="en-US">
                    <a:noFill/>
                  </a:rPr>
                  <a:t> </a:t>
                </a:r>
                <a:endParaRPr lang="zh-CN" altLang="en-US">
                  <a:noFill/>
                </a:endParaRPr>
              </a:p>
            </p:txBody>
          </p:sp>
        </mc:Fallback>
      </mc:AlternateContent>
      <p:pic>
        <p:nvPicPr>
          <p:cNvPr id="13" name="图片 12"/>
          <p:cNvPicPr>
            <a:picLocks noChangeAspect="1"/>
          </p:cNvPicPr>
          <p:nvPr/>
        </p:nvPicPr>
        <p:blipFill>
          <a:blip r:embed="rId5"/>
          <a:stretch>
            <a:fillRect/>
          </a:stretch>
        </p:blipFill>
        <p:spPr>
          <a:xfrm>
            <a:off x="6514604" y="2205101"/>
            <a:ext cx="6092559" cy="2283701"/>
          </a:xfrm>
          <a:prstGeom prst="rect">
            <a:avLst/>
          </a:prstGeom>
        </p:spPr>
      </p:pic>
      <p:pic>
        <p:nvPicPr>
          <p:cNvPr id="15" name="图片 14"/>
          <p:cNvPicPr>
            <a:picLocks noChangeAspect="1"/>
          </p:cNvPicPr>
          <p:nvPr/>
        </p:nvPicPr>
        <p:blipFill>
          <a:blip r:embed="rId6"/>
          <a:stretch>
            <a:fillRect/>
          </a:stretch>
        </p:blipFill>
        <p:spPr>
          <a:xfrm>
            <a:off x="6514604" y="5416525"/>
            <a:ext cx="5895975" cy="838200"/>
          </a:xfrm>
          <a:prstGeom prst="rect">
            <a:avLst/>
          </a:prstGeom>
        </p:spPr>
      </p:pic>
      <p:sp>
        <p:nvSpPr>
          <p:cNvPr id="16" name="文本框 15"/>
          <p:cNvSpPr txBox="1"/>
          <p:nvPr/>
        </p:nvSpPr>
        <p:spPr>
          <a:xfrm>
            <a:off x="7149455" y="908046"/>
            <a:ext cx="4248472"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Refer</a:t>
            </a:r>
            <a:r>
              <a:rPr lang="zh-CN" altLang="en-US" dirty="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4"/>
          <p:cNvSpPr/>
          <p:nvPr/>
        </p:nvSpPr>
        <p:spPr>
          <a:xfrm flipV="1">
            <a:off x="2078" y="3845226"/>
            <a:ext cx="4459877"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3502236" y="3846775"/>
            <a:ext cx="1883484" cy="1882041"/>
            <a:chOff x="3225639" y="4543565"/>
            <a:chExt cx="1735762" cy="1734334"/>
          </a:xfrm>
          <a:solidFill>
            <a:schemeClr val="tx1">
              <a:lumMod val="85000"/>
              <a:lumOff val="15000"/>
            </a:schemeClr>
          </a:solidFill>
        </p:grpSpPr>
        <p:sp>
          <p:nvSpPr>
            <p:cNvPr id="6" name="椭圆 5"/>
            <p:cNvSpPr/>
            <p:nvPr/>
          </p:nvSpPr>
          <p:spPr>
            <a:xfrm flipV="1">
              <a:off x="3225639" y="4543565"/>
              <a:ext cx="1735762" cy="1734334"/>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p:cNvSpPr/>
            <p:nvPr/>
          </p:nvSpPr>
          <p:spPr>
            <a:xfrm rot="10800000" flipV="1">
              <a:off x="3450403" y="4786205"/>
              <a:ext cx="1284515" cy="1284516"/>
            </a:xfrm>
            <a:prstGeom prst="ellipse">
              <a:avLst/>
            </a:prstGeom>
            <a:solidFill>
              <a:schemeClr val="bg1"/>
            </a:solidFill>
            <a:ln w="25400" cap="flat" cmpd="sng" algn="ctr">
              <a:noFill/>
              <a:prstDash val="solid"/>
            </a:ln>
            <a:effectLst/>
          </p:spPr>
          <p:txBody>
            <a:bodyPr tIns="50619" anchor="ctr" anchorCtr="1"/>
            <a:lstStyle/>
            <a:p>
              <a:pPr lvl="0" algn="ctr">
                <a:lnSpc>
                  <a:spcPct val="120000"/>
                </a:lnSpc>
                <a:defRPr/>
              </a:pPr>
              <a:r>
                <a:rPr lang="en-US" altLang="zh-CN" sz="4360" b="1" kern="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4360" b="1" kern="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矩形 14"/>
          <p:cNvSpPr/>
          <p:nvPr/>
        </p:nvSpPr>
        <p:spPr>
          <a:xfrm>
            <a:off x="2079" y="3271869"/>
            <a:ext cx="7594539" cy="26664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组合 8"/>
          <p:cNvGrpSpPr/>
          <p:nvPr/>
        </p:nvGrpSpPr>
        <p:grpSpPr>
          <a:xfrm>
            <a:off x="6654875" y="1659421"/>
            <a:ext cx="1883484" cy="1883593"/>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椭圆 10"/>
            <p:cNvSpPr/>
            <p:nvPr/>
          </p:nvSpPr>
          <p:spPr>
            <a:xfrm>
              <a:off x="6355778" y="899818"/>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矩形 14"/>
          <p:cNvSpPr/>
          <p:nvPr/>
        </p:nvSpPr>
        <p:spPr>
          <a:xfrm flipV="1">
            <a:off x="6616019" y="3845226"/>
            <a:ext cx="6242026" cy="266647"/>
          </a:xfrm>
          <a:custGeom>
            <a:avLst/>
            <a:gdLst/>
            <a:ahLst/>
            <a:cxnLst/>
            <a:rect l="l" t="t" r="r" b="b"/>
            <a:pathLst>
              <a:path w="4571707" h="242218">
                <a:moveTo>
                  <a:pt x="0" y="242218"/>
                </a:moveTo>
                <a:lnTo>
                  <a:pt x="4571707" y="242218"/>
                </a:lnTo>
                <a:lnTo>
                  <a:pt x="4571707" y="0"/>
                </a:lnTo>
                <a:lnTo>
                  <a:pt x="0" y="0"/>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lIns="99220" tIns="49610" rIns="99220" bIns="49610" rtlCol="0" anchor="ctr"/>
          <a:lstStyle/>
          <a:p>
            <a:pPr algn="ctr">
              <a:lnSpc>
                <a:spcPct val="12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674276" y="3846775"/>
            <a:ext cx="1883484" cy="1882041"/>
            <a:chOff x="5227325" y="4543565"/>
            <a:chExt cx="1735762" cy="1734334"/>
          </a:xfrm>
        </p:grpSpPr>
        <p:sp>
          <p:nvSpPr>
            <p:cNvPr id="14" name="椭圆 13"/>
            <p:cNvSpPr/>
            <p:nvPr/>
          </p:nvSpPr>
          <p:spPr>
            <a:xfrm flipV="1">
              <a:off x="5227325" y="4543565"/>
              <a:ext cx="1735762" cy="1734334"/>
            </a:xfrm>
            <a:prstGeom prst="ellipse">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20000"/>
                </a:lnSpc>
              </a:pPr>
              <a:endParaRPr lang="en-US">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椭圆 14"/>
            <p:cNvSpPr/>
            <p:nvPr/>
          </p:nvSpPr>
          <p:spPr>
            <a:xfrm rot="10800000" flipV="1">
              <a:off x="5460802" y="4768780"/>
              <a:ext cx="1284515" cy="1284516"/>
            </a:xfrm>
            <a:prstGeom prst="ellipse">
              <a:avLst/>
            </a:prstGeom>
            <a:solidFill>
              <a:schemeClr val="bg1"/>
            </a:solidFill>
            <a:ln w="25400" cap="flat" cmpd="sng" algn="ctr">
              <a:noFill/>
              <a:prstDash val="solid"/>
            </a:ln>
            <a:effectLst/>
          </p:spPr>
          <p:txBody>
            <a:bodyPr tIns="50619" anchor="ctr"/>
            <a:lstStyle/>
            <a:p>
              <a:pPr lvl="0" algn="ctr">
                <a:lnSpc>
                  <a:spcPct val="120000"/>
                </a:lnSpc>
                <a:defRPr/>
              </a:pPr>
              <a:r>
                <a:rPr lang="en-US" altLang="zh-CN"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4360" b="1" ker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TextBox 15"/>
          <p:cNvSpPr txBox="1"/>
          <p:nvPr/>
        </p:nvSpPr>
        <p:spPr>
          <a:xfrm>
            <a:off x="2738288" y="2165838"/>
            <a:ext cx="3447334" cy="736838"/>
          </a:xfrm>
          <a:prstGeom prst="rect">
            <a:avLst/>
          </a:prstGeom>
          <a:noFill/>
        </p:spPr>
        <p:txBody>
          <a:bodyPr wrap="square" lIns="99220" tIns="49610" rIns="99220" bIns="49610" rtlCol="0">
            <a:spAutoFit/>
          </a:bodyPr>
          <a:lstStyle/>
          <a:p>
            <a:pPr>
              <a:lnSpc>
                <a:spcPct val="12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相机的移动会使得一个关键点落在背景，导致运动模拟出现偏差</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TextBox 16"/>
          <p:cNvSpPr txBox="1"/>
          <p:nvPr/>
        </p:nvSpPr>
        <p:spPr>
          <a:xfrm>
            <a:off x="2838025" y="1377020"/>
            <a:ext cx="1719142" cy="437717"/>
          </a:xfrm>
          <a:prstGeom prst="rect">
            <a:avLst/>
          </a:prstGeom>
          <a:noFill/>
        </p:spPr>
        <p:txBody>
          <a:bodyPr wrap="square" lIns="99220" tIns="49610" rIns="99220" bIns="49610" rtlCol="0">
            <a:spAutoFit/>
          </a:bodyPr>
          <a:lstStyle/>
          <a:p>
            <a:pPr>
              <a:lnSpc>
                <a:spcPct val="120000"/>
              </a:lnSpc>
            </a:pPr>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一些不足</a:t>
            </a:r>
          </a:p>
        </p:txBody>
      </p:sp>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5402248"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2.1affine background transformation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4" name="文本框 23"/>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15"/>
          <p:cNvSpPr txBox="1"/>
          <p:nvPr/>
        </p:nvSpPr>
        <p:spPr>
          <a:xfrm>
            <a:off x="417188" y="5584185"/>
            <a:ext cx="3447334" cy="404439"/>
          </a:xfrm>
          <a:prstGeom prst="rect">
            <a:avLst/>
          </a:prstGeom>
          <a:noFill/>
        </p:spPr>
        <p:txBody>
          <a:bodyPr wrap="square" lIns="99220" tIns="49610" rIns="99220" bIns="49610" rtlCol="0">
            <a:spAutoFit/>
          </a:bodyPr>
          <a:lstStyle/>
          <a:p>
            <a:pPr>
              <a:lnSpc>
                <a:spcPct val="12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预测一个仿射背景变换</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16"/>
          <p:cNvSpPr txBox="1"/>
          <p:nvPr/>
        </p:nvSpPr>
        <p:spPr>
          <a:xfrm>
            <a:off x="516925" y="4795367"/>
            <a:ext cx="1719142" cy="437717"/>
          </a:xfrm>
          <a:prstGeom prst="rect">
            <a:avLst/>
          </a:prstGeom>
          <a:noFill/>
        </p:spPr>
        <p:txBody>
          <a:bodyPr wrap="square" lIns="99220" tIns="49610" rIns="99220" bIns="49610" rtlCol="0">
            <a:spAutoFit/>
          </a:bodyPr>
          <a:lstStyle/>
          <a:p>
            <a:pPr>
              <a:lnSpc>
                <a:spcPct val="120000"/>
              </a:lnSpc>
            </a:pPr>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采取措施</a:t>
            </a:r>
          </a:p>
        </p:txBody>
      </p:sp>
      <p:pic>
        <p:nvPicPr>
          <p:cNvPr id="28" name="图片 27"/>
          <p:cNvPicPr>
            <a:picLocks noChangeAspect="1"/>
          </p:cNvPicPr>
          <p:nvPr/>
        </p:nvPicPr>
        <p:blipFill>
          <a:blip r:embed="rId3"/>
          <a:stretch>
            <a:fillRect/>
          </a:stretch>
        </p:blipFill>
        <p:spPr>
          <a:xfrm>
            <a:off x="7287039" y="5552598"/>
            <a:ext cx="5078303" cy="1340527"/>
          </a:xfrm>
          <a:prstGeom prst="rect">
            <a:avLst/>
          </a:prstGeom>
        </p:spPr>
      </p:pic>
      <p:sp>
        <p:nvSpPr>
          <p:cNvPr id="29" name="TextBox 16"/>
          <p:cNvSpPr txBox="1"/>
          <p:nvPr/>
        </p:nvSpPr>
        <p:spPr>
          <a:xfrm>
            <a:off x="7861226" y="4446143"/>
            <a:ext cx="1719142" cy="437717"/>
          </a:xfrm>
          <a:prstGeom prst="rect">
            <a:avLst/>
          </a:prstGeom>
          <a:noFill/>
        </p:spPr>
        <p:txBody>
          <a:bodyPr wrap="square" lIns="99220" tIns="49610" rIns="99220" bIns="49610" rtlCol="0">
            <a:spAutoFit/>
          </a:bodyPr>
          <a:lstStyle/>
          <a:p>
            <a:pPr>
              <a:lnSpc>
                <a:spcPct val="120000"/>
              </a:lnSpc>
            </a:pPr>
            <a:r>
              <a:rPr lang="zh-CN" alt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公式</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17" presetClass="entr" presetSubtype="1" fill="hold" grpId="0" nodeType="afterEffect">
                                  <p:stCondLst>
                                    <p:cond delay="0"/>
                                  </p:stCondLst>
                                  <p:iterate type="lt">
                                    <p:tmPct val="4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250" fill="hold"/>
                                        <p:tgtEl>
                                          <p:spTgt spid="17"/>
                                        </p:tgtEl>
                                        <p:attrNameLst>
                                          <p:attrName>ppt_x</p:attrName>
                                        </p:attrNameLst>
                                      </p:cBhvr>
                                      <p:tavLst>
                                        <p:tav tm="0">
                                          <p:val>
                                            <p:strVal val="#ppt_x"/>
                                          </p:val>
                                        </p:tav>
                                        <p:tav tm="100000">
                                          <p:val>
                                            <p:strVal val="#ppt_x"/>
                                          </p:val>
                                        </p:tav>
                                      </p:tavLst>
                                    </p:anim>
                                    <p:anim calcmode="lin" valueType="num">
                                      <p:cBhvr>
                                        <p:cTn id="16" dur="250" fill="hold"/>
                                        <p:tgtEl>
                                          <p:spTgt spid="17"/>
                                        </p:tgtEl>
                                        <p:attrNameLst>
                                          <p:attrName>ppt_y</p:attrName>
                                        </p:attrNameLst>
                                      </p:cBhvr>
                                      <p:tavLst>
                                        <p:tav tm="0">
                                          <p:val>
                                            <p:strVal val="#ppt_y-#ppt_h/2"/>
                                          </p:val>
                                        </p:tav>
                                        <p:tav tm="100000">
                                          <p:val>
                                            <p:strVal val="#ppt_y"/>
                                          </p:val>
                                        </p:tav>
                                      </p:tavLst>
                                    </p:anim>
                                    <p:anim calcmode="lin" valueType="num">
                                      <p:cBhvr>
                                        <p:cTn id="17" dur="250" fill="hold"/>
                                        <p:tgtEl>
                                          <p:spTgt spid="17"/>
                                        </p:tgtEl>
                                        <p:attrNameLst>
                                          <p:attrName>ppt_w</p:attrName>
                                        </p:attrNameLst>
                                      </p:cBhvr>
                                      <p:tavLst>
                                        <p:tav tm="0">
                                          <p:val>
                                            <p:strVal val="#ppt_w"/>
                                          </p:val>
                                        </p:tav>
                                        <p:tav tm="100000">
                                          <p:val>
                                            <p:strVal val="#ppt_w"/>
                                          </p:val>
                                        </p:tav>
                                      </p:tavLst>
                                    </p:anim>
                                    <p:anim calcmode="lin" valueType="num">
                                      <p:cBhvr>
                                        <p:cTn id="18" dur="250" fill="hold"/>
                                        <p:tgtEl>
                                          <p:spTgt spid="17"/>
                                        </p:tgtEl>
                                        <p:attrNameLst>
                                          <p:attrName>ppt_h</p:attrName>
                                        </p:attrNameLst>
                                      </p:cBhvr>
                                      <p:tavLst>
                                        <p:tav tm="0">
                                          <p:val>
                                            <p:fltVal val="0"/>
                                          </p:val>
                                        </p:tav>
                                        <p:tav tm="100000">
                                          <p:val>
                                            <p:strVal val="#ppt_h"/>
                                          </p:val>
                                        </p:tav>
                                      </p:tavLst>
                                    </p:anim>
                                  </p:childTnLst>
                                </p:cTn>
                              </p:par>
                            </p:childTnLst>
                          </p:cTn>
                        </p:par>
                        <p:par>
                          <p:cTn id="19" fill="hold">
                            <p:stCondLst>
                              <p:cond delay="1549"/>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49"/>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49"/>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par>
                          <p:cTn id="31" fill="hold">
                            <p:stCondLst>
                              <p:cond delay="3049"/>
                            </p:stCondLst>
                            <p:childTnLst>
                              <p:par>
                                <p:cTn id="32" presetID="22" presetClass="entr" presetSubtype="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par>
                          <p:cTn id="35" fill="hold">
                            <p:stCondLst>
                              <p:cond delay="3549"/>
                            </p:stCondLst>
                            <p:childTnLst>
                              <p:par>
                                <p:cTn id="36" presetID="22" presetClass="entr" presetSubtype="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par>
                          <p:cTn id="39" fill="hold">
                            <p:stCondLst>
                              <p:cond delay="4049"/>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3"/>
                                        </p:tgtEl>
                                        <p:attrNameLst>
                                          <p:attrName>style.visibility</p:attrName>
                                        </p:attrNameLst>
                                      </p:cBhvr>
                                      <p:to>
                                        <p:strVal val="visible"/>
                                      </p:to>
                                    </p:set>
                                    <p:anim calcmode="lin" valueType="num">
                                      <p:cBhvr>
                                        <p:cTn id="42" dur="250" fill="hold"/>
                                        <p:tgtEl>
                                          <p:spTgt spid="3"/>
                                        </p:tgtEl>
                                        <p:attrNameLst>
                                          <p:attrName>ppt_x</p:attrName>
                                        </p:attrNameLst>
                                      </p:cBhvr>
                                      <p:tavLst>
                                        <p:tav tm="0">
                                          <p:val>
                                            <p:strVal val="#ppt_x"/>
                                          </p:val>
                                        </p:tav>
                                        <p:tav tm="100000">
                                          <p:val>
                                            <p:strVal val="#ppt_x"/>
                                          </p:val>
                                        </p:tav>
                                      </p:tavLst>
                                    </p:anim>
                                    <p:anim calcmode="lin" valueType="num">
                                      <p:cBhvr>
                                        <p:cTn id="43" dur="250" fill="hold"/>
                                        <p:tgtEl>
                                          <p:spTgt spid="3"/>
                                        </p:tgtEl>
                                        <p:attrNameLst>
                                          <p:attrName>ppt_y</p:attrName>
                                        </p:attrNameLst>
                                      </p:cBhvr>
                                      <p:tavLst>
                                        <p:tav tm="0">
                                          <p:val>
                                            <p:strVal val="#ppt_y-#ppt_h/2"/>
                                          </p:val>
                                        </p:tav>
                                        <p:tav tm="100000">
                                          <p:val>
                                            <p:strVal val="#ppt_y"/>
                                          </p:val>
                                        </p:tav>
                                      </p:tavLst>
                                    </p:anim>
                                    <p:anim calcmode="lin" valueType="num">
                                      <p:cBhvr>
                                        <p:cTn id="44" dur="250" fill="hold"/>
                                        <p:tgtEl>
                                          <p:spTgt spid="3"/>
                                        </p:tgtEl>
                                        <p:attrNameLst>
                                          <p:attrName>ppt_w</p:attrName>
                                        </p:attrNameLst>
                                      </p:cBhvr>
                                      <p:tavLst>
                                        <p:tav tm="0">
                                          <p:val>
                                            <p:strVal val="#ppt_w"/>
                                          </p:val>
                                        </p:tav>
                                        <p:tav tm="100000">
                                          <p:val>
                                            <p:strVal val="#ppt_w"/>
                                          </p:val>
                                        </p:tav>
                                      </p:tavLst>
                                    </p:anim>
                                    <p:anim calcmode="lin" valueType="num">
                                      <p:cBhvr>
                                        <p:cTn id="45" dur="250" fill="hold"/>
                                        <p:tgtEl>
                                          <p:spTgt spid="3"/>
                                        </p:tgtEl>
                                        <p:attrNameLst>
                                          <p:attrName>ppt_h</p:attrName>
                                        </p:attrNameLst>
                                      </p:cBhvr>
                                      <p:tavLst>
                                        <p:tav tm="0">
                                          <p:val>
                                            <p:fltVal val="0"/>
                                          </p:val>
                                        </p:tav>
                                        <p:tav tm="100000">
                                          <p:val>
                                            <p:strVal val="#ppt_h"/>
                                          </p:val>
                                        </p:tav>
                                      </p:tavLst>
                                    </p:anim>
                                  </p:childTnLst>
                                </p:cTn>
                              </p:par>
                            </p:childTnLst>
                          </p:cTn>
                        </p:par>
                        <p:par>
                          <p:cTn id="46" fill="hold">
                            <p:stCondLst>
                              <p:cond delay="4599"/>
                            </p:stCondLst>
                            <p:childTnLst>
                              <p:par>
                                <p:cTn id="47" presetID="22" presetClass="entr" presetSubtype="8"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
                                        <p:tgtEl>
                                          <p:spTgt spid="2"/>
                                        </p:tgtEl>
                                      </p:cBhvr>
                                    </p:animEffect>
                                  </p:childTnLst>
                                </p:cTn>
                              </p:par>
                            </p:childTnLst>
                          </p:cTn>
                        </p:par>
                        <p:par>
                          <p:cTn id="50" fill="hold">
                            <p:stCondLst>
                              <p:cond delay="5099"/>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29"/>
                                        </p:tgtEl>
                                        <p:attrNameLst>
                                          <p:attrName>style.visibility</p:attrName>
                                        </p:attrNameLst>
                                      </p:cBhvr>
                                      <p:to>
                                        <p:strVal val="visible"/>
                                      </p:to>
                                    </p:set>
                                    <p:anim calcmode="lin" valueType="num">
                                      <p:cBhvr>
                                        <p:cTn id="53" dur="250" fill="hold"/>
                                        <p:tgtEl>
                                          <p:spTgt spid="29"/>
                                        </p:tgtEl>
                                        <p:attrNameLst>
                                          <p:attrName>ppt_x</p:attrName>
                                        </p:attrNameLst>
                                      </p:cBhvr>
                                      <p:tavLst>
                                        <p:tav tm="0">
                                          <p:val>
                                            <p:strVal val="#ppt_x"/>
                                          </p:val>
                                        </p:tav>
                                        <p:tav tm="100000">
                                          <p:val>
                                            <p:strVal val="#ppt_x"/>
                                          </p:val>
                                        </p:tav>
                                      </p:tavLst>
                                    </p:anim>
                                    <p:anim calcmode="lin" valueType="num">
                                      <p:cBhvr>
                                        <p:cTn id="54" dur="250" fill="hold"/>
                                        <p:tgtEl>
                                          <p:spTgt spid="29"/>
                                        </p:tgtEl>
                                        <p:attrNameLst>
                                          <p:attrName>ppt_y</p:attrName>
                                        </p:attrNameLst>
                                      </p:cBhvr>
                                      <p:tavLst>
                                        <p:tav tm="0">
                                          <p:val>
                                            <p:strVal val="#ppt_y-#ppt_h/2"/>
                                          </p:val>
                                        </p:tav>
                                        <p:tav tm="100000">
                                          <p:val>
                                            <p:strVal val="#ppt_y"/>
                                          </p:val>
                                        </p:tav>
                                      </p:tavLst>
                                    </p:anim>
                                    <p:anim calcmode="lin" valueType="num">
                                      <p:cBhvr>
                                        <p:cTn id="55" dur="250" fill="hold"/>
                                        <p:tgtEl>
                                          <p:spTgt spid="29"/>
                                        </p:tgtEl>
                                        <p:attrNameLst>
                                          <p:attrName>ppt_w</p:attrName>
                                        </p:attrNameLst>
                                      </p:cBhvr>
                                      <p:tavLst>
                                        <p:tav tm="0">
                                          <p:val>
                                            <p:strVal val="#ppt_w"/>
                                          </p:val>
                                        </p:tav>
                                        <p:tav tm="100000">
                                          <p:val>
                                            <p:strVal val="#ppt_w"/>
                                          </p:val>
                                        </p:tav>
                                      </p:tavLst>
                                    </p:anim>
                                    <p:anim calcmode="lin" valueType="num">
                                      <p:cBhvr>
                                        <p:cTn id="56" dur="25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6" grpId="0"/>
      <p:bldP spid="17" grpId="0"/>
      <p:bldP spid="2" grpId="0"/>
      <p:bldP spid="3"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1768113"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2.1Combine</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 name="文本框 3"/>
          <p:cNvSpPr txBox="1"/>
          <p:nvPr/>
        </p:nvSpPr>
        <p:spPr>
          <a:xfrm>
            <a:off x="463403" y="5394410"/>
            <a:ext cx="510124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稠密运动网络会去预测</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个变换</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同时最后会使用</a:t>
            </a:r>
            <a:r>
              <a:rPr lang="en-US" altLang="zh-CN" dirty="0" err="1">
                <a:latin typeface="微软雅黑" panose="020B0503020204020204" pitchFamily="34" charset="-122"/>
                <a:ea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rPr>
              <a:t>进行归一化</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24719" y="1468908"/>
            <a:ext cx="4248472" cy="923330"/>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Combine</a:t>
            </a:r>
            <a:r>
              <a:rPr lang="zh-CN" altLang="en-US" dirty="0">
                <a:solidFill>
                  <a:srgbClr val="FF0000"/>
                </a:solidFill>
                <a:latin typeface="Arial" panose="020B0604020202020204" pitchFamily="34" charset="0"/>
              </a:rPr>
              <a:t>：</a:t>
            </a:r>
            <a:endParaRPr lang="en-US" altLang="zh-CN" b="0" i="0" dirty="0">
              <a:effectLst/>
              <a:latin typeface="Arial" panose="020B0604020202020204" pitchFamily="34" charset="0"/>
            </a:endParaRPr>
          </a:p>
          <a:p>
            <a:r>
              <a:rPr lang="en-US" altLang="zh-CN" dirty="0">
                <a:latin typeface="微软雅黑" panose="020B0503020204020204" pitchFamily="34" charset="-122"/>
                <a:ea typeface="微软雅黑" panose="020B0503020204020204" pitchFamily="34" charset="-122"/>
              </a:rPr>
              <a:t>combine the K+1 transformations</a:t>
            </a:r>
          </a:p>
          <a:p>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TPS</a:t>
            </a:r>
            <a:r>
              <a:rPr lang="zh-CN" altLang="en-US" dirty="0">
                <a:latin typeface="微软雅黑" panose="020B0503020204020204" pitchFamily="34" charset="-122"/>
                <a:ea typeface="微软雅黑" panose="020B0503020204020204" pitchFamily="34" charset="-122"/>
              </a:rPr>
              <a:t>变换以及一个仿射变换</a:t>
            </a:r>
          </a:p>
        </p:txBody>
      </p:sp>
      <p:sp>
        <p:nvSpPr>
          <p:cNvPr id="7" name="文本框 6"/>
          <p:cNvSpPr txBox="1"/>
          <p:nvPr/>
        </p:nvSpPr>
        <p:spPr>
          <a:xfrm>
            <a:off x="391395" y="4770511"/>
            <a:ext cx="524526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通过上面的联合变换，对</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进行变换，把得到的图像传递给稠密运动网络</a:t>
            </a:r>
          </a:p>
        </p:txBody>
      </p:sp>
      <p:sp>
        <p:nvSpPr>
          <p:cNvPr id="9" name="文本框 8"/>
          <p:cNvSpPr txBox="1"/>
          <p:nvPr/>
        </p:nvSpPr>
        <p:spPr>
          <a:xfrm>
            <a:off x="6462315" y="451241"/>
            <a:ext cx="5245264"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compute the optical flow</a:t>
            </a:r>
            <a:r>
              <a:rPr lang="zh-CN" altLang="en-US" dirty="0">
                <a:solidFill>
                  <a:srgbClr val="FF0000"/>
                </a:solidFill>
                <a:latin typeface="微软雅黑" panose="020B0503020204020204" pitchFamily="34" charset="-122"/>
                <a:ea typeface="微软雅黑" panose="020B0503020204020204" pitchFamily="34" charset="-122"/>
              </a:rPr>
              <a:t>：计算光流</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1395" y="4331278"/>
            <a:ext cx="5245264"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How to train:</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4" name="等腰三角形 13"/>
          <p:cNvSpPr/>
          <p:nvPr/>
        </p:nvSpPr>
        <p:spPr bwMode="auto">
          <a:xfrm rot="5400000">
            <a:off x="-359049" y="3076111"/>
            <a:ext cx="1799233" cy="10804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15" name="任意多边形 1"/>
          <p:cNvSpPr/>
          <p:nvPr/>
        </p:nvSpPr>
        <p:spPr>
          <a:xfrm>
            <a:off x="1071857" y="3607396"/>
            <a:ext cx="11768682"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16" name="组合 4"/>
          <p:cNvGrpSpPr/>
          <p:nvPr/>
        </p:nvGrpSpPr>
        <p:grpSpPr bwMode="auto">
          <a:xfrm>
            <a:off x="2551872" y="3210047"/>
            <a:ext cx="774607" cy="776840"/>
            <a:chOff x="2307521" y="2283162"/>
            <a:chExt cx="551398" cy="551398"/>
          </a:xfrm>
        </p:grpSpPr>
        <p:sp>
          <p:nvSpPr>
            <p:cNvPr id="17" name="矩形 16"/>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 name="组合 42"/>
          <p:cNvGrpSpPr/>
          <p:nvPr/>
        </p:nvGrpSpPr>
        <p:grpSpPr bwMode="auto">
          <a:xfrm>
            <a:off x="5674858" y="3210047"/>
            <a:ext cx="774609" cy="776840"/>
            <a:chOff x="2307521" y="2283162"/>
            <a:chExt cx="551398" cy="551398"/>
          </a:xfrm>
        </p:grpSpPr>
        <p:sp>
          <p:nvSpPr>
            <p:cNvPr id="20" name="矩形 19"/>
            <p:cNvSpPr/>
            <p:nvPr/>
          </p:nvSpPr>
          <p:spPr>
            <a:xfrm>
              <a:off x="2307521" y="2283162"/>
              <a:ext cx="551398" cy="55139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22" name="组合 55"/>
          <p:cNvGrpSpPr/>
          <p:nvPr/>
        </p:nvGrpSpPr>
        <p:grpSpPr bwMode="auto">
          <a:xfrm>
            <a:off x="8938480" y="3210047"/>
            <a:ext cx="776840" cy="776840"/>
            <a:chOff x="2307521" y="2283162"/>
            <a:chExt cx="551398" cy="551398"/>
          </a:xfrm>
        </p:grpSpPr>
        <p:sp>
          <p:nvSpPr>
            <p:cNvPr id="23" name="矩形 22"/>
            <p:cNvSpPr/>
            <p:nvPr/>
          </p:nvSpPr>
          <p:spPr>
            <a:xfrm>
              <a:off x="2307521" y="2283162"/>
              <a:ext cx="551398" cy="551398"/>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4"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5" name="图片 4"/>
          <p:cNvPicPr>
            <a:picLocks noChangeAspect="1"/>
          </p:cNvPicPr>
          <p:nvPr/>
        </p:nvPicPr>
        <p:blipFill>
          <a:blip r:embed="rId3"/>
          <a:stretch>
            <a:fillRect/>
          </a:stretch>
        </p:blipFill>
        <p:spPr>
          <a:xfrm>
            <a:off x="5792529" y="4743996"/>
            <a:ext cx="5915050" cy="1241430"/>
          </a:xfrm>
          <a:prstGeom prst="rect">
            <a:avLst/>
          </a:prstGeom>
        </p:spPr>
      </p:pic>
      <p:pic>
        <p:nvPicPr>
          <p:cNvPr id="11" name="图片 10"/>
          <p:cNvPicPr>
            <a:picLocks noChangeAspect="1"/>
          </p:cNvPicPr>
          <p:nvPr/>
        </p:nvPicPr>
        <p:blipFill>
          <a:blip r:embed="rId4"/>
          <a:stretch>
            <a:fillRect/>
          </a:stretch>
        </p:blipFill>
        <p:spPr>
          <a:xfrm>
            <a:off x="6340004" y="1023713"/>
            <a:ext cx="5616624" cy="1175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53" presetClass="entr" presetSubtype="16" fill="hold" nodeType="withEffect">
                                  <p:stCondLst>
                                    <p:cond delay="7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Effect transition="in" filter="fade">
                                      <p:cBhvr>
                                        <p:cTn id="15" dur="750"/>
                                        <p:tgtEl>
                                          <p:spTgt spid="16"/>
                                        </p:tgtEl>
                                      </p:cBhvr>
                                    </p:animEffect>
                                  </p:childTnLst>
                                </p:cTn>
                              </p:par>
                              <p:par>
                                <p:cTn id="16" presetID="53" presetClass="entr" presetSubtype="16" fill="hold" nodeType="withEffect">
                                  <p:stCondLst>
                                    <p:cond delay="1200"/>
                                  </p:stCondLst>
                                  <p:childTnLst>
                                    <p:set>
                                      <p:cBhvr>
                                        <p:cTn id="17" dur="1" fill="hold">
                                          <p:stCondLst>
                                            <p:cond delay="0"/>
                                          </p:stCondLst>
                                        </p:cTn>
                                        <p:tgtEl>
                                          <p:spTgt spid="19"/>
                                        </p:tgtEl>
                                        <p:attrNameLst>
                                          <p:attrName>style.visibility</p:attrName>
                                        </p:attrNameLst>
                                      </p:cBhvr>
                                      <p:to>
                                        <p:strVal val="visible"/>
                                      </p:to>
                                    </p:set>
                                    <p:anim calcmode="lin" valueType="num">
                                      <p:cBhvr>
                                        <p:cTn id="18" dur="750" fill="hold"/>
                                        <p:tgtEl>
                                          <p:spTgt spid="19"/>
                                        </p:tgtEl>
                                        <p:attrNameLst>
                                          <p:attrName>ppt_w</p:attrName>
                                        </p:attrNameLst>
                                      </p:cBhvr>
                                      <p:tavLst>
                                        <p:tav tm="0">
                                          <p:val>
                                            <p:fltVal val="0"/>
                                          </p:val>
                                        </p:tav>
                                        <p:tav tm="100000">
                                          <p:val>
                                            <p:strVal val="#ppt_w"/>
                                          </p:val>
                                        </p:tav>
                                      </p:tavLst>
                                    </p:anim>
                                    <p:anim calcmode="lin" valueType="num">
                                      <p:cBhvr>
                                        <p:cTn id="19" dur="750" fill="hold"/>
                                        <p:tgtEl>
                                          <p:spTgt spid="19"/>
                                        </p:tgtEl>
                                        <p:attrNameLst>
                                          <p:attrName>ppt_h</p:attrName>
                                        </p:attrNameLst>
                                      </p:cBhvr>
                                      <p:tavLst>
                                        <p:tav tm="0">
                                          <p:val>
                                            <p:fltVal val="0"/>
                                          </p:val>
                                        </p:tav>
                                        <p:tav tm="100000">
                                          <p:val>
                                            <p:strVal val="#ppt_h"/>
                                          </p:val>
                                        </p:tav>
                                      </p:tavLst>
                                    </p:anim>
                                    <p:animEffect transition="in" filter="fade">
                                      <p:cBhvr>
                                        <p:cTn id="20" dur="750"/>
                                        <p:tgtEl>
                                          <p:spTgt spid="19"/>
                                        </p:tgtEl>
                                      </p:cBhvr>
                                    </p:animEffect>
                                  </p:childTnLst>
                                </p:cTn>
                              </p:par>
                              <p:par>
                                <p:cTn id="21" presetID="53" presetClass="entr" presetSubtype="16" fill="hold" nodeType="withEffect">
                                  <p:stCondLst>
                                    <p:cond delay="1700"/>
                                  </p:stCondLst>
                                  <p:childTnLst>
                                    <p:set>
                                      <p:cBhvr>
                                        <p:cTn id="22" dur="1" fill="hold">
                                          <p:stCondLst>
                                            <p:cond delay="0"/>
                                          </p:stCondLst>
                                        </p:cTn>
                                        <p:tgtEl>
                                          <p:spTgt spid="22"/>
                                        </p:tgtEl>
                                        <p:attrNameLst>
                                          <p:attrName>style.visibility</p:attrName>
                                        </p:attrNameLst>
                                      </p:cBhvr>
                                      <p:to>
                                        <p:strVal val="visible"/>
                                      </p:to>
                                    </p:set>
                                    <p:anim calcmode="lin" valueType="num">
                                      <p:cBhvr>
                                        <p:cTn id="23" dur="750" fill="hold"/>
                                        <p:tgtEl>
                                          <p:spTgt spid="22"/>
                                        </p:tgtEl>
                                        <p:attrNameLst>
                                          <p:attrName>ppt_w</p:attrName>
                                        </p:attrNameLst>
                                      </p:cBhvr>
                                      <p:tavLst>
                                        <p:tav tm="0">
                                          <p:val>
                                            <p:fltVal val="0"/>
                                          </p:val>
                                        </p:tav>
                                        <p:tav tm="100000">
                                          <p:val>
                                            <p:strVal val="#ppt_w"/>
                                          </p:val>
                                        </p:tav>
                                      </p:tavLst>
                                    </p:anim>
                                    <p:anim calcmode="lin" valueType="num">
                                      <p:cBhvr>
                                        <p:cTn id="24" dur="750" fill="hold"/>
                                        <p:tgtEl>
                                          <p:spTgt spid="22"/>
                                        </p:tgtEl>
                                        <p:attrNameLst>
                                          <p:attrName>ppt_h</p:attrName>
                                        </p:attrNameLst>
                                      </p:cBhvr>
                                      <p:tavLst>
                                        <p:tav tm="0">
                                          <p:val>
                                            <p:fltVal val="0"/>
                                          </p:val>
                                        </p:tav>
                                        <p:tav tm="100000">
                                          <p:val>
                                            <p:strVal val="#ppt_h"/>
                                          </p:val>
                                        </p:tav>
                                      </p:tavLst>
                                    </p:anim>
                                    <p:animEffect transition="in" filter="fade">
                                      <p:cBhvr>
                                        <p:cTn id="2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3576145"/>
            <a:ext cx="6576708" cy="365650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 name="矩形 1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18" name="文本框 17"/>
          <p:cNvSpPr txBox="1"/>
          <p:nvPr/>
        </p:nvSpPr>
        <p:spPr>
          <a:xfrm>
            <a:off x="392023" y="266575"/>
            <a:ext cx="1766959"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2.1 Dropout</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392023" y="635907"/>
            <a:ext cx="705321"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Some work</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5" name="图片 4"/>
          <p:cNvPicPr>
            <a:picLocks noChangeAspect="1"/>
          </p:cNvPicPr>
          <p:nvPr/>
        </p:nvPicPr>
        <p:blipFill>
          <a:blip r:embed="rId4"/>
          <a:stretch>
            <a:fillRect/>
          </a:stretch>
        </p:blipFill>
        <p:spPr>
          <a:xfrm>
            <a:off x="6187017" y="61947"/>
            <a:ext cx="6671733" cy="2789003"/>
          </a:xfrm>
          <a:prstGeom prst="rect">
            <a:avLst/>
          </a:prstGeom>
        </p:spPr>
      </p:pic>
      <p:sp>
        <p:nvSpPr>
          <p:cNvPr id="8" name="任意多边形 53"/>
          <p:cNvSpPr/>
          <p:nvPr/>
        </p:nvSpPr>
        <p:spPr bwMode="auto">
          <a:xfrm>
            <a:off x="6225720" y="0"/>
            <a:ext cx="6792886" cy="356275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 name="文本框 10"/>
          <p:cNvSpPr txBox="1"/>
          <p:nvPr/>
        </p:nvSpPr>
        <p:spPr>
          <a:xfrm>
            <a:off x="524719" y="1098057"/>
            <a:ext cx="4680520" cy="1477328"/>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Main reason</a:t>
            </a:r>
            <a:r>
              <a:rPr lang="zh-CN" altLang="en-US" dirty="0">
                <a:solidFill>
                  <a:srgbClr val="FF0000"/>
                </a:solidFill>
                <a:latin typeface="Arial" panose="020B0604020202020204" pitchFamily="34" charset="0"/>
              </a:rPr>
              <a:t>：</a:t>
            </a:r>
            <a:endParaRPr lang="en-US" altLang="zh-CN" b="0" i="0" dirty="0">
              <a:effectLst/>
              <a:latin typeface="Arial" panose="020B0604020202020204" pitchFamily="34" charset="0"/>
            </a:endParaRPr>
          </a:p>
          <a:p>
            <a:r>
              <a:rPr lang="zh-CN" altLang="en-US" dirty="0">
                <a:latin typeface="微软雅黑" panose="020B0503020204020204" pitchFamily="34" charset="-122"/>
                <a:ea typeface="微软雅黑" panose="020B0503020204020204" pitchFamily="34" charset="-122"/>
              </a:rPr>
              <a:t>有些映射可能会有</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值，容易陷入局部最优解</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b="0" i="0" dirty="0">
                <a:solidFill>
                  <a:srgbClr val="FF0000"/>
                </a:solidFill>
                <a:effectLst/>
                <a:latin typeface="Arial" panose="020B0604020202020204" pitchFamily="34" charset="0"/>
              </a:rPr>
              <a:t>Dropout</a:t>
            </a:r>
            <a:r>
              <a:rPr lang="zh-CN" altLang="en-US" dirty="0">
                <a:solidFill>
                  <a:srgbClr val="FF0000"/>
                </a:solidFill>
                <a:latin typeface="Arial" panose="020B0604020202020204" pitchFamily="34" charset="0"/>
              </a:rPr>
              <a:t>：</a:t>
            </a:r>
            <a:endParaRPr lang="en-US" altLang="zh-CN" b="0" i="0" dirty="0">
              <a:effectLst/>
              <a:latin typeface="Arial" panose="020B0604020202020204" pitchFamily="34" charset="0"/>
            </a:endParaRPr>
          </a:p>
          <a:p>
            <a:r>
              <a:rPr lang="zh-CN" altLang="en-US" dirty="0">
                <a:latin typeface="微软雅黑" panose="020B0503020204020204" pitchFamily="34" charset="-122"/>
                <a:ea typeface="微软雅黑" panose="020B0503020204020204" pitchFamily="34" charset="-122"/>
              </a:rPr>
              <a:t>随机将一些映射的值设置为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，概率为</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077447" y="4336405"/>
            <a:ext cx="4680520" cy="646331"/>
          </a:xfrm>
          <a:prstGeom prst="rect">
            <a:avLst/>
          </a:prstGeom>
          <a:noFill/>
        </p:spPr>
        <p:txBody>
          <a:bodyPr wrap="square" rtlCol="0">
            <a:spAutoFit/>
          </a:bodyPr>
          <a:lstStyle/>
          <a:p>
            <a:r>
              <a:rPr lang="en-US" altLang="zh-CN" b="0" i="0" dirty="0">
                <a:solidFill>
                  <a:srgbClr val="FF0000"/>
                </a:solidFill>
                <a:effectLst/>
                <a:latin typeface="Arial" panose="020B0604020202020204" pitchFamily="34" charset="0"/>
              </a:rPr>
              <a:t>Behavior</a:t>
            </a:r>
            <a:r>
              <a:rPr lang="zh-CN" altLang="en-US" dirty="0">
                <a:solidFill>
                  <a:srgbClr val="FF0000"/>
                </a:solidFill>
                <a:latin typeface="Arial" panose="020B0604020202020204" pitchFamily="34" charset="0"/>
              </a:rPr>
              <a:t>：</a:t>
            </a:r>
            <a:endParaRPr lang="en-US" altLang="zh-CN" b="0" i="0" dirty="0">
              <a:effectLst/>
              <a:latin typeface="Arial" panose="020B0604020202020204" pitchFamily="34" charset="0"/>
            </a:endParaRPr>
          </a:p>
          <a:p>
            <a:r>
              <a:rPr lang="zh-CN" altLang="en-US" dirty="0">
                <a:latin typeface="微软雅黑" panose="020B0503020204020204" pitchFamily="34" charset="-122"/>
                <a:ea typeface="微软雅黑" panose="020B0503020204020204" pitchFamily="34" charset="-122"/>
              </a:rPr>
              <a:t>在训练后半段把</a:t>
            </a:r>
            <a:r>
              <a:rPr lang="en-US" altLang="zh-CN" dirty="0">
                <a:latin typeface="微软雅黑" panose="020B0503020204020204" pitchFamily="34" charset="-122"/>
                <a:ea typeface="微软雅黑" panose="020B0503020204020204" pitchFamily="34" charset="-122"/>
              </a:rPr>
              <a:t>dropout</a:t>
            </a:r>
            <a:r>
              <a:rPr lang="zh-CN" altLang="en-US" dirty="0">
                <a:latin typeface="微软雅黑" panose="020B0503020204020204" pitchFamily="34" charset="-122"/>
                <a:ea typeface="微软雅黑" panose="020B0503020204020204" pitchFamily="34" charset="-122"/>
              </a:rPr>
              <a:t>去掉</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60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1+#ppt_w/2"/>
                                          </p:val>
                                        </p:tav>
                                        <p:tav tm="100000">
                                          <p:val>
                                            <p:strVal val="#ppt_x"/>
                                          </p:val>
                                        </p:tav>
                                      </p:tavLst>
                                    </p:anim>
                                    <p:anim calcmode="lin" valueType="num">
                                      <p:cBhvr additive="base">
                                        <p:cTn id="8"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sp>
        <p:nvSpPr>
          <p:cNvPr id="2" name="文本框 1">
            <a:extLst>
              <a:ext uri="{FF2B5EF4-FFF2-40B4-BE49-F238E27FC236}">
                <a16:creationId xmlns:a16="http://schemas.microsoft.com/office/drawing/2014/main" id="{E3BFB81C-048D-EBB5-FF52-0FC6D5145F5B}"/>
              </a:ext>
            </a:extLst>
          </p:cNvPr>
          <p:cNvSpPr txBox="1"/>
          <p:nvPr/>
        </p:nvSpPr>
        <p:spPr>
          <a:xfrm>
            <a:off x="9777747" y="381620"/>
            <a:ext cx="4536504"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vox</a:t>
            </a:r>
            <a:endParaRPr lang="zh-CN" altLang="en-US"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23BAA5C-1BCC-7102-76DB-ECF767C8A8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8800" y="992246"/>
            <a:ext cx="1809451" cy="2690978"/>
          </a:xfrm>
          <a:prstGeom prst="rect">
            <a:avLst/>
          </a:prstGeom>
        </p:spPr>
      </p:pic>
      <p:pic>
        <p:nvPicPr>
          <p:cNvPr id="7" name="s">
            <a:hlinkClick r:id="" action="ppaction://media"/>
            <a:extLst>
              <a:ext uri="{FF2B5EF4-FFF2-40B4-BE49-F238E27FC236}">
                <a16:creationId xmlns:a16="http://schemas.microsoft.com/office/drawing/2014/main" id="{1DEA1E70-5FD5-3AC4-EE65-A3E37B41B6B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77447" y="1620571"/>
            <a:ext cx="4968552" cy="4968552"/>
          </a:xfrm>
          <a:prstGeom prst="rect">
            <a:avLst/>
          </a:prstGeom>
        </p:spPr>
      </p:pic>
      <p:pic>
        <p:nvPicPr>
          <p:cNvPr id="8" name="cl">
            <a:hlinkClick r:id="" action="ppaction://media"/>
            <a:extLst>
              <a:ext uri="{FF2B5EF4-FFF2-40B4-BE49-F238E27FC236}">
                <a16:creationId xmlns:a16="http://schemas.microsoft.com/office/drawing/2014/main" id="{E7175124-451E-D76A-1F3E-EDB7FEB421F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604839" y="4039564"/>
            <a:ext cx="2677374" cy="2690978"/>
          </a:xfrm>
          <a:prstGeom prst="rect">
            <a:avLst/>
          </a:prstGeom>
        </p:spPr>
      </p:pic>
    </p:spTree>
    <p:extLst>
      <p:ext uri="{BB962C8B-B14F-4D97-AF65-F5344CB8AC3E}">
        <p14:creationId xmlns:p14="http://schemas.microsoft.com/office/powerpoint/2010/main" val="332041088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0" fill="hold"/>
                                        <p:tgtEl>
                                          <p:spTgt spid="7"/>
                                        </p:tgtEl>
                                      </p:cBhvr>
                                    </p:cmd>
                                  </p:childTnLst>
                                </p:cTn>
                              </p:par>
                              <p:par>
                                <p:cTn id="7" presetID="1" presetClass="mediacall" presetSubtype="0" fill="hold" nodeType="withEffect">
                                  <p:stCondLst>
                                    <p:cond delay="0"/>
                                  </p:stCondLst>
                                  <p:childTnLst>
                                    <p:cmd type="call" cmd="playFrom(0.0)">
                                      <p:cBhvr>
                                        <p:cTn id="8" dur="67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308040" y="1050075"/>
            <a:ext cx="4668066" cy="2718332"/>
          </a:xfrm>
          <a:prstGeom prst="roundRect">
            <a:avLst>
              <a:gd name="adj" fmla="val 6918"/>
            </a:avLst>
          </a:prstGeom>
          <a:noFill/>
          <a:ln w="12700">
            <a:solidFill>
              <a:srgbClr val="A6AAA9"/>
            </a:solidFill>
            <a:miter lim="400000"/>
          </a:ln>
        </p:spPr>
        <p:txBody>
          <a:bodyPr lIns="17447" tIns="17447" rIns="17447" bIns="17447"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Shape 2013"/>
          <p:cNvSpPr/>
          <p:nvPr/>
        </p:nvSpPr>
        <p:spPr>
          <a:xfrm>
            <a:off x="7308040" y="3991743"/>
            <a:ext cx="4737959" cy="2718332"/>
          </a:xfrm>
          <a:prstGeom prst="roundRect">
            <a:avLst>
              <a:gd name="adj" fmla="val 6925"/>
            </a:avLst>
          </a:prstGeom>
          <a:noFill/>
          <a:ln w="12700">
            <a:solidFill>
              <a:srgbClr val="A6AAA9"/>
            </a:solidFill>
            <a:miter lim="400000"/>
          </a:ln>
        </p:spPr>
        <p:txBody>
          <a:bodyPr lIns="17447" tIns="17447" rIns="17447" bIns="17447"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Shape 2014"/>
          <p:cNvSpPr/>
          <p:nvPr/>
        </p:nvSpPr>
        <p:spPr>
          <a:xfrm>
            <a:off x="1028775" y="3990927"/>
            <a:ext cx="4528115" cy="2605816"/>
          </a:xfrm>
          <a:prstGeom prst="roundRect">
            <a:avLst>
              <a:gd name="adj" fmla="val 6918"/>
            </a:avLst>
          </a:prstGeom>
          <a:noFill/>
          <a:ln w="12700">
            <a:solidFill>
              <a:srgbClr val="A6AAA9"/>
            </a:solidFill>
            <a:miter lim="400000"/>
          </a:ln>
        </p:spPr>
        <p:txBody>
          <a:bodyPr lIns="17447" tIns="17447" rIns="17447" bIns="17447"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2015"/>
          <p:cNvSpPr/>
          <p:nvPr/>
        </p:nvSpPr>
        <p:spPr>
          <a:xfrm>
            <a:off x="1028775" y="1078418"/>
            <a:ext cx="4528116" cy="2689990"/>
          </a:xfrm>
          <a:prstGeom prst="roundRect">
            <a:avLst>
              <a:gd name="adj" fmla="val 6918"/>
            </a:avLst>
          </a:prstGeom>
          <a:noFill/>
          <a:ln w="12700">
            <a:solidFill>
              <a:srgbClr val="A6AAA9"/>
            </a:solidFill>
            <a:miter lim="400000"/>
          </a:ln>
        </p:spPr>
        <p:txBody>
          <a:bodyPr lIns="17447" tIns="17447" rIns="17447" bIns="17447"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2016"/>
          <p:cNvSpPr/>
          <p:nvPr/>
        </p:nvSpPr>
        <p:spPr>
          <a:xfrm>
            <a:off x="5106858" y="2560461"/>
            <a:ext cx="2644813" cy="26448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a:miter lim="400000"/>
          </a:ln>
        </p:spPr>
        <p:txBody>
          <a:bodyPr lIns="23262" tIns="23262" rIns="23262" bIns="23262"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Group 2031"/>
          <p:cNvGrpSpPr/>
          <p:nvPr/>
        </p:nvGrpSpPr>
        <p:grpSpPr>
          <a:xfrm>
            <a:off x="699533" y="855899"/>
            <a:ext cx="875057" cy="875057"/>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31016" tIns="31016" rIns="31016" bIns="31016"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chemeClr val="bg1"/>
            </a:solidFill>
            <a:ln w="12700" cap="flat">
              <a:noFill/>
              <a:miter lim="400000"/>
            </a:ln>
            <a:effectLst/>
          </p:spPr>
          <p:txBody>
            <a:bodyPr wrap="square" lIns="0" tIns="0" rIns="0" bIns="0" numCol="1" anchor="t">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2034"/>
          <p:cNvGrpSpPr/>
          <p:nvPr/>
        </p:nvGrpSpPr>
        <p:grpSpPr>
          <a:xfrm>
            <a:off x="607923" y="6090126"/>
            <a:ext cx="870171" cy="870171"/>
            <a:chOff x="-2740972" y="3847815"/>
            <a:chExt cx="1900299" cy="1900299"/>
          </a:xfrm>
        </p:grpSpPr>
        <p:sp>
          <p:nvSpPr>
            <p:cNvPr id="19" name="Shape 2032"/>
            <p:cNvSpPr/>
            <p:nvPr/>
          </p:nvSpPr>
          <p:spPr>
            <a:xfrm>
              <a:off x="-2740972" y="3847815"/>
              <a:ext cx="1900299" cy="19002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31016" tIns="31016" rIns="31016" bIns="31016"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Shape 2033"/>
            <p:cNvSpPr/>
            <p:nvPr/>
          </p:nvSpPr>
          <p:spPr>
            <a:xfrm rot="10800000" flipH="1">
              <a:off x="-2192944" y="4444507"/>
              <a:ext cx="804245" cy="706917"/>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1" name="Shape 2035"/>
          <p:cNvSpPr/>
          <p:nvPr/>
        </p:nvSpPr>
        <p:spPr>
          <a:xfrm>
            <a:off x="11610913" y="6090125"/>
            <a:ext cx="870172" cy="8701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23262" tIns="23262" rIns="23262" bIns="23262"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2" name="Group 2040"/>
          <p:cNvGrpSpPr/>
          <p:nvPr/>
        </p:nvGrpSpPr>
        <p:grpSpPr>
          <a:xfrm>
            <a:off x="11392446" y="794968"/>
            <a:ext cx="875057" cy="875057"/>
            <a:chOff x="2767196" y="-3851363"/>
            <a:chExt cx="1910968" cy="1910967"/>
          </a:xfrm>
        </p:grpSpPr>
        <p:sp>
          <p:nvSpPr>
            <p:cNvPr id="23" name="Shape 2038"/>
            <p:cNvSpPr/>
            <p:nvPr/>
          </p:nvSpPr>
          <p:spPr>
            <a:xfrm>
              <a:off x="2767196" y="-3851363"/>
              <a:ext cx="1910968" cy="19109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31016" tIns="31016" rIns="31016" bIns="31016"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Shape 2039"/>
            <p:cNvSpPr/>
            <p:nvPr/>
          </p:nvSpPr>
          <p:spPr>
            <a:xfrm>
              <a:off x="3424600" y="-3294255"/>
              <a:ext cx="596161" cy="749013"/>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5"/>
          <p:cNvSpPr txBox="1"/>
          <p:nvPr/>
        </p:nvSpPr>
        <p:spPr>
          <a:xfrm>
            <a:off x="5725946" y="3572637"/>
            <a:ext cx="1406238" cy="58037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多分辨率闭合遮罩</a:t>
            </a:r>
            <a:endParaRPr lang="en-GB"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Shape 2036"/>
          <p:cNvSpPr/>
          <p:nvPr/>
        </p:nvSpPr>
        <p:spPr>
          <a:xfrm>
            <a:off x="11861861" y="6328795"/>
            <a:ext cx="368273" cy="392833"/>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矩形 2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8" name="文本框 27"/>
          <p:cNvSpPr txBox="1"/>
          <p:nvPr/>
        </p:nvSpPr>
        <p:spPr>
          <a:xfrm>
            <a:off x="392023" y="266575"/>
            <a:ext cx="5453865"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2.2 Multi-resolution Occlusion Masks</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5" name="文本框 24"/>
          <p:cNvSpPr txBox="1"/>
          <p:nvPr/>
        </p:nvSpPr>
        <p:spPr>
          <a:xfrm>
            <a:off x="1177405" y="1247695"/>
            <a:ext cx="4005365" cy="2308324"/>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网络优势：</a:t>
            </a:r>
            <a:endParaRPr lang="en-US" altLang="zh-CN" b="0" i="0" dirty="0">
              <a:effectLs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沙漏网络在先前工作中已经体现出很大优势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缺失区域：</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密集变换模型会对变换后的特征图生成单一分辨率闭合遮罩</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7537598" y="1262815"/>
            <a:ext cx="4005365" cy="1754326"/>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单一分辨率闭合遮罩劣势：</a:t>
            </a:r>
            <a:endParaRPr lang="en-US" altLang="zh-CN" b="0" i="0" dirty="0">
              <a:effectLs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由于图片的焦点会随着分辨率的变换而改变，因此这种方法具有局限性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本文创新：</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对多个分辨率生成多个闭合遮罩</a:t>
            </a:r>
            <a:endParaRPr lang="en-US" altLang="zh-CN"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212065" y="4139673"/>
            <a:ext cx="4005365" cy="2031325"/>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如何生成：</a:t>
            </a:r>
            <a:endParaRPr lang="en-US" altLang="zh-CN" b="0" i="0" dirty="0">
              <a:effectLs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密集运动模型同时也会承担生成闭合遮罩的工作，通过在解码器的每一层都添加一层卷积层实现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后续工作：</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光流和闭合遮罩一起传递给修复网络</a:t>
            </a:r>
            <a:endParaRPr lang="en-US" altLang="zh-CN"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7577728" y="4385619"/>
            <a:ext cx="4005365" cy="923330"/>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效果：</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使得多分辨率下的图像生成效果良好</a:t>
            </a:r>
            <a:endParaRPr lang="en-US" altLang="zh-CN" dirty="0">
              <a:latin typeface="微软雅黑" panose="020B0503020204020204" pitchFamily="34" charset="-122"/>
              <a:ea typeface="微软雅黑" panose="020B0503020204020204" pitchFamily="34" charset="-122"/>
            </a:endParaRPr>
          </a:p>
          <a:p>
            <a:endParaRPr lang="en-US" altLang="zh-CN" b="0" i="0" dirty="0">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p:cTn id="53" dur="500" fill="hold"/>
                                        <p:tgtEl>
                                          <p:spTgt spid="3"/>
                                        </p:tgtEl>
                                        <p:attrNameLst>
                                          <p:attrName>ppt_w</p:attrName>
                                        </p:attrNameLst>
                                      </p:cBhvr>
                                      <p:tavLst>
                                        <p:tav tm="0">
                                          <p:val>
                                            <p:fltVal val="0"/>
                                          </p:val>
                                        </p:tav>
                                        <p:tav tm="100000">
                                          <p:val>
                                            <p:strVal val="#ppt_w"/>
                                          </p:val>
                                        </p:tav>
                                      </p:tavLst>
                                    </p:anim>
                                    <p:anim calcmode="lin" valueType="num">
                                      <p:cBhvr>
                                        <p:cTn id="54" dur="500" fill="hold"/>
                                        <p:tgtEl>
                                          <p:spTgt spid="3"/>
                                        </p:tgtEl>
                                        <p:attrNameLst>
                                          <p:attrName>ppt_h</p:attrName>
                                        </p:attrNameLst>
                                      </p:cBhvr>
                                      <p:tavLst>
                                        <p:tav tm="0">
                                          <p:val>
                                            <p:fltVal val="0"/>
                                          </p:val>
                                        </p:tav>
                                        <p:tav tm="100000">
                                          <p:val>
                                            <p:strVal val="#ppt_h"/>
                                          </p:val>
                                        </p:tav>
                                      </p:tavLst>
                                    </p:anim>
                                    <p:animEffect transition="in" filter="fade">
                                      <p:cBhvr>
                                        <p:cTn id="55" dur="500"/>
                                        <p:tgtEl>
                                          <p:spTgt spid="3"/>
                                        </p:tgtEl>
                                      </p:cBhvr>
                                    </p:animEffect>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animBg="1"/>
      <p:bldP spid="26"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5"/>
          <p:cNvSpPr txBox="1"/>
          <p:nvPr/>
        </p:nvSpPr>
        <p:spPr>
          <a:xfrm>
            <a:off x="5725946" y="3572637"/>
            <a:ext cx="1406238" cy="58037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多分辨率闭合遮罩</a:t>
            </a:r>
            <a:endParaRPr lang="en-GB"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Shape 2036"/>
          <p:cNvSpPr/>
          <p:nvPr/>
        </p:nvSpPr>
        <p:spPr>
          <a:xfrm>
            <a:off x="11861861" y="6328795"/>
            <a:ext cx="368273" cy="392833"/>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矩形 26"/>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8" name="文本框 27"/>
          <p:cNvSpPr txBox="1"/>
          <p:nvPr/>
        </p:nvSpPr>
        <p:spPr>
          <a:xfrm>
            <a:off x="392023" y="266575"/>
            <a:ext cx="5453865" cy="369332"/>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2.2 Multi-resolution Occlusion Masks</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8" name="图片 7"/>
          <p:cNvPicPr>
            <a:picLocks noChangeAspect="1"/>
          </p:cNvPicPr>
          <p:nvPr/>
        </p:nvPicPr>
        <p:blipFill>
          <a:blip r:embed="rId3"/>
          <a:stretch>
            <a:fillRect/>
          </a:stretch>
        </p:blipFill>
        <p:spPr>
          <a:xfrm>
            <a:off x="771252" y="1046368"/>
            <a:ext cx="6513300" cy="5646960"/>
          </a:xfrm>
          <a:prstGeom prst="rect">
            <a:avLst/>
          </a:prstGeom>
        </p:spPr>
      </p:pic>
      <p:sp>
        <p:nvSpPr>
          <p:cNvPr id="10" name="文本框 9"/>
          <p:cNvSpPr txBox="1"/>
          <p:nvPr/>
        </p:nvSpPr>
        <p:spPr>
          <a:xfrm>
            <a:off x="6774274" y="2847161"/>
            <a:ext cx="5544616" cy="2031325"/>
          </a:xfrm>
          <a:prstGeom prst="rect">
            <a:avLst/>
          </a:prstGeom>
          <a:noFill/>
        </p:spPr>
        <p:txBody>
          <a:bodyPr wrap="square">
            <a:spAutoFit/>
          </a:bodyPr>
          <a:lstStyle/>
          <a:p>
            <a:r>
              <a:rPr lang="zh-CN" altLang="en-US" b="0" i="0" dirty="0">
                <a:effectLst/>
                <a:latin typeface="Arial" panose="020B0604020202020204" pitchFamily="34" charset="0"/>
              </a:rPr>
              <a:t>将</a:t>
            </a:r>
            <a:r>
              <a:rPr lang="en-US" altLang="zh-CN" b="0" i="0" dirty="0">
                <a:effectLst/>
                <a:latin typeface="Arial" panose="020B0604020202020204" pitchFamily="34" charset="0"/>
              </a:rPr>
              <a:t>S</a:t>
            </a:r>
            <a:r>
              <a:rPr lang="zh-CN" altLang="en-US" b="0" i="0" dirty="0">
                <a:effectLst/>
                <a:latin typeface="Arial" panose="020B0604020202020204" pitchFamily="34" charset="0"/>
              </a:rPr>
              <a:t>输入编码器，并使用光流̃</a:t>
            </a:r>
            <a:r>
              <a:rPr lang="en-US" altLang="zh-CN" b="0" i="0" dirty="0">
                <a:effectLst/>
                <a:latin typeface="Arial" panose="020B0604020202020204" pitchFamily="34" charset="0"/>
              </a:rPr>
              <a:t>T</a:t>
            </a:r>
            <a:r>
              <a:rPr lang="zh-CN" altLang="en-US" dirty="0">
                <a:latin typeface="Arial" panose="020B0604020202020204" pitchFamily="34" charset="0"/>
              </a:rPr>
              <a:t>处理</a:t>
            </a:r>
            <a:r>
              <a:rPr lang="zh-CN" altLang="en-US" b="0" i="0" dirty="0">
                <a:effectLst/>
                <a:latin typeface="Arial" panose="020B0604020202020204" pitchFamily="34" charset="0"/>
              </a:rPr>
              <a:t>每个层的特征图。</a:t>
            </a:r>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r>
              <a:rPr lang="zh-CN" altLang="en-US" dirty="0"/>
              <a:t>然后，使用相应分辨率的封闭遮罩对处理的特征图进行遮罩，并跳过连接将其连接到解码器部分。</a:t>
            </a:r>
            <a:endParaRPr lang="en-US" altLang="zh-CN" dirty="0"/>
          </a:p>
          <a:p>
            <a:endParaRPr lang="en-US" altLang="zh-CN" dirty="0">
              <a:latin typeface="Arial" panose="020B0604020202020204" pitchFamily="34" charset="0"/>
            </a:endParaRPr>
          </a:p>
          <a:p>
            <a:r>
              <a:rPr lang="zh-CN" altLang="en-US" dirty="0"/>
              <a:t>然后在通过两个残差块后对特征图进行上采样。生成的图像在最后一层输出。</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2023" y="266575"/>
            <a:ext cx="5401310" cy="368935"/>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2.2 Multi-resolution Occlusion Masks</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5" name="图片 4"/>
          <p:cNvPicPr>
            <a:picLocks noChangeAspect="1"/>
          </p:cNvPicPr>
          <p:nvPr/>
        </p:nvPicPr>
        <p:blipFill>
          <a:blip r:embed="rId3"/>
          <a:stretch>
            <a:fillRect/>
          </a:stretch>
        </p:blipFill>
        <p:spPr>
          <a:xfrm>
            <a:off x="0" y="2392189"/>
            <a:ext cx="12858750" cy="4369305"/>
          </a:xfrm>
          <a:prstGeom prst="rect">
            <a:avLst/>
          </a:prstGeom>
        </p:spPr>
      </p:pic>
      <p:sp>
        <p:nvSpPr>
          <p:cNvPr id="8" name="文本框 7"/>
          <p:cNvSpPr txBox="1"/>
          <p:nvPr/>
        </p:nvSpPr>
        <p:spPr>
          <a:xfrm>
            <a:off x="3477047" y="1144716"/>
            <a:ext cx="554461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下图为该论文的训练和重建方法整个流程</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2.3 Training Losses</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文本框 1"/>
          <p:cNvSpPr txBox="1"/>
          <p:nvPr/>
        </p:nvSpPr>
        <p:spPr>
          <a:xfrm>
            <a:off x="391795" y="1218565"/>
            <a:ext cx="2540000" cy="368300"/>
          </a:xfrm>
          <a:prstGeom prst="rect">
            <a:avLst/>
          </a:prstGeom>
          <a:noFill/>
        </p:spPr>
        <p:txBody>
          <a:bodyPr wrap="square" rtlCol="0" anchor="t">
            <a:spAutoFit/>
          </a:bodyPr>
          <a:lstStyle/>
          <a:p>
            <a:r>
              <a:rPr lang="en-US" altLang="zh-CN" dirty="0">
                <a:solidFill>
                  <a:srgbClr val="FF0000"/>
                </a:solidFill>
                <a:effectLst/>
                <a:latin typeface="Arial" panose="020B0604020202020204" pitchFamily="34" charset="0"/>
                <a:sym typeface="+mn-ea"/>
              </a:rPr>
              <a:t>Loss </a:t>
            </a:r>
            <a:r>
              <a:rPr lang="zh-CN" altLang="en-US" dirty="0">
                <a:solidFill>
                  <a:srgbClr val="FF0000"/>
                </a:solidFill>
                <a:effectLst/>
                <a:latin typeface="Arial" panose="020B0604020202020204" pitchFamily="34" charset="0"/>
                <a:sym typeface="+mn-ea"/>
              </a:rPr>
              <a:t>组成</a:t>
            </a:r>
          </a:p>
        </p:txBody>
      </p:sp>
      <p:pic>
        <p:nvPicPr>
          <p:cNvPr id="3" name="图片 2"/>
          <p:cNvPicPr>
            <a:picLocks noChangeAspect="1"/>
          </p:cNvPicPr>
          <p:nvPr/>
        </p:nvPicPr>
        <p:blipFill>
          <a:blip r:embed="rId3"/>
          <a:stretch>
            <a:fillRect/>
          </a:stretch>
        </p:blipFill>
        <p:spPr>
          <a:xfrm>
            <a:off x="391795" y="1713865"/>
            <a:ext cx="3762375" cy="472440"/>
          </a:xfrm>
          <a:prstGeom prst="rect">
            <a:avLst/>
          </a:prstGeom>
        </p:spPr>
      </p:pic>
      <p:pic>
        <p:nvPicPr>
          <p:cNvPr id="4" name="图片 3"/>
          <p:cNvPicPr>
            <a:picLocks noChangeAspect="1"/>
          </p:cNvPicPr>
          <p:nvPr/>
        </p:nvPicPr>
        <p:blipFill>
          <a:blip r:embed="rId4"/>
          <a:stretch>
            <a:fillRect/>
          </a:stretch>
        </p:blipFill>
        <p:spPr>
          <a:xfrm>
            <a:off x="294640" y="2502535"/>
            <a:ext cx="3763010" cy="680085"/>
          </a:xfrm>
          <a:prstGeom prst="rect">
            <a:avLst/>
          </a:prstGeom>
        </p:spPr>
      </p:pic>
      <p:pic>
        <p:nvPicPr>
          <p:cNvPr id="6" name="图片 5"/>
          <p:cNvPicPr>
            <a:picLocks noChangeAspect="1"/>
          </p:cNvPicPr>
          <p:nvPr/>
        </p:nvPicPr>
        <p:blipFill>
          <a:blip r:embed="rId5"/>
          <a:stretch>
            <a:fillRect/>
          </a:stretch>
        </p:blipFill>
        <p:spPr>
          <a:xfrm>
            <a:off x="391795" y="3613785"/>
            <a:ext cx="3772535" cy="443865"/>
          </a:xfrm>
          <a:prstGeom prst="rect">
            <a:avLst/>
          </a:prstGeom>
        </p:spPr>
      </p:pic>
      <p:pic>
        <p:nvPicPr>
          <p:cNvPr id="9" name="图片 8"/>
          <p:cNvPicPr>
            <a:picLocks noChangeAspect="1"/>
          </p:cNvPicPr>
          <p:nvPr/>
        </p:nvPicPr>
        <p:blipFill>
          <a:blip r:embed="rId6"/>
          <a:stretch>
            <a:fillRect/>
          </a:stretch>
        </p:blipFill>
        <p:spPr>
          <a:xfrm>
            <a:off x="391795" y="4674870"/>
            <a:ext cx="3665855" cy="1014730"/>
          </a:xfrm>
          <a:prstGeom prst="rect">
            <a:avLst/>
          </a:prstGeom>
        </p:spPr>
      </p:pic>
      <p:pic>
        <p:nvPicPr>
          <p:cNvPr id="10" name="图片 9"/>
          <p:cNvPicPr>
            <a:picLocks noChangeAspect="1"/>
          </p:cNvPicPr>
          <p:nvPr/>
        </p:nvPicPr>
        <p:blipFill>
          <a:blip r:embed="rId7"/>
          <a:stretch>
            <a:fillRect/>
          </a:stretch>
        </p:blipFill>
        <p:spPr>
          <a:xfrm>
            <a:off x="391795" y="5983605"/>
            <a:ext cx="3689350" cy="697230"/>
          </a:xfrm>
          <a:prstGeom prst="rect">
            <a:avLst/>
          </a:prstGeom>
        </p:spPr>
      </p:pic>
      <p:sp>
        <p:nvSpPr>
          <p:cNvPr id="11" name="文本框 10"/>
          <p:cNvSpPr txBox="1"/>
          <p:nvPr/>
        </p:nvSpPr>
        <p:spPr>
          <a:xfrm>
            <a:off x="5270495" y="1713885"/>
            <a:ext cx="5544616" cy="368300"/>
          </a:xfrm>
          <a:prstGeom prst="rect">
            <a:avLst/>
          </a:prstGeom>
          <a:noFill/>
        </p:spPr>
        <p:txBody>
          <a:bodyPr wrap="square">
            <a:spAutoFit/>
          </a:bodyPr>
          <a:lstStyle/>
          <a:p>
            <a:endParaRPr lang="zh-CN" altLang="en-US" dirty="0"/>
          </a:p>
        </p:txBody>
      </p:sp>
      <p:sp>
        <p:nvSpPr>
          <p:cNvPr id="7" name="文本框 11">
            <a:extLst>
              <a:ext uri="{FF2B5EF4-FFF2-40B4-BE49-F238E27FC236}">
                <a16:creationId xmlns:a16="http://schemas.microsoft.com/office/drawing/2014/main" id="{EF22952D-C596-22FF-B97F-94B6F3E53103}"/>
              </a:ext>
            </a:extLst>
          </p:cNvPr>
          <p:cNvSpPr txBox="1"/>
          <p:nvPr/>
        </p:nvSpPr>
        <p:spPr>
          <a:xfrm>
            <a:off x="5465239" y="2502535"/>
            <a:ext cx="6624736" cy="3970318"/>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3600" dirty="0"/>
              <a:t>Reconstruction loss</a:t>
            </a:r>
            <a:r>
              <a:rPr lang="zh-CN" altLang="en-US" sz="3600" dirty="0"/>
              <a:t>（重建损失）</a:t>
            </a:r>
            <a:endParaRPr lang="en-US" altLang="zh-CN" sz="3600" dirty="0"/>
          </a:p>
          <a:p>
            <a:endParaRPr lang="en-US" altLang="zh-CN" sz="3600" dirty="0"/>
          </a:p>
          <a:p>
            <a:r>
              <a:rPr lang="en-US" altLang="zh-CN" sz="3600" dirty="0"/>
              <a:t>Equivalence loss</a:t>
            </a:r>
            <a:r>
              <a:rPr lang="zh-CN" altLang="en-US" sz="3600" dirty="0"/>
              <a:t>（对等损失）</a:t>
            </a:r>
            <a:endParaRPr lang="en-US" altLang="zh-CN" sz="3600" dirty="0"/>
          </a:p>
          <a:p>
            <a:endParaRPr lang="en-US" altLang="zh-CN" sz="3600" dirty="0"/>
          </a:p>
          <a:p>
            <a:r>
              <a:rPr lang="en-US" altLang="zh-CN" sz="3600" dirty="0"/>
              <a:t>BG loss</a:t>
            </a:r>
            <a:r>
              <a:rPr lang="zh-CN" altLang="en-US" sz="3600" dirty="0"/>
              <a:t>（背景损失）</a:t>
            </a:r>
            <a:endParaRPr lang="en-US" altLang="zh-CN" sz="3600" dirty="0"/>
          </a:p>
          <a:p>
            <a:endParaRPr lang="en-US" altLang="zh-CN" sz="3600" dirty="0"/>
          </a:p>
          <a:p>
            <a:r>
              <a:rPr lang="en-US" altLang="zh-CN" sz="3600" dirty="0"/>
              <a:t>warp loss</a:t>
            </a:r>
            <a:r>
              <a:rPr lang="zh-CN" altLang="en-US" sz="3600" dirty="0"/>
              <a:t>（扭曲损失）</a:t>
            </a:r>
            <a:endParaRPr lang="en-US" altLang="zh-CN" sz="3600"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2.3 Training Losses</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文本框 1"/>
          <p:cNvSpPr txBox="1"/>
          <p:nvPr/>
        </p:nvSpPr>
        <p:spPr>
          <a:xfrm>
            <a:off x="391795" y="1218565"/>
            <a:ext cx="4813444" cy="369332"/>
          </a:xfrm>
          <a:prstGeom prst="rect">
            <a:avLst/>
          </a:prstGeom>
          <a:noFill/>
        </p:spPr>
        <p:txBody>
          <a:bodyPr wrap="square" rtlCol="0" anchor="t">
            <a:spAutoFit/>
          </a:bodyPr>
          <a:lstStyle/>
          <a:p>
            <a:r>
              <a:rPr lang="en-US" altLang="zh-CN" dirty="0">
                <a:solidFill>
                  <a:srgbClr val="FF0000"/>
                </a:solidFill>
                <a:effectLst/>
                <a:latin typeface="Arial" panose="020B0604020202020204" pitchFamily="34" charset="0"/>
                <a:sym typeface="+mn-ea"/>
              </a:rPr>
              <a:t>Reconstruction loss </a:t>
            </a:r>
            <a:r>
              <a:rPr lang="zh-CN" altLang="en-US" dirty="0">
                <a:solidFill>
                  <a:srgbClr val="FF0000"/>
                </a:solidFill>
                <a:effectLst/>
                <a:latin typeface="Arial" panose="020B0604020202020204" pitchFamily="34" charset="0"/>
                <a:sym typeface="+mn-ea"/>
              </a:rPr>
              <a:t>和 </a:t>
            </a:r>
            <a:r>
              <a:rPr lang="en-US" altLang="zh-CN" dirty="0">
                <a:solidFill>
                  <a:srgbClr val="FF0000"/>
                </a:solidFill>
                <a:effectLst/>
                <a:latin typeface="Arial" panose="020B0604020202020204" pitchFamily="34" charset="0"/>
                <a:sym typeface="+mn-ea"/>
              </a:rPr>
              <a:t>Equivalence loss</a:t>
            </a:r>
            <a:endParaRPr lang="zh-CN" altLang="en-US" dirty="0">
              <a:solidFill>
                <a:srgbClr val="FF0000"/>
              </a:solidFill>
              <a:effectLst/>
              <a:latin typeface="Arial" panose="020B0604020202020204" pitchFamily="34" charset="0"/>
              <a:sym typeface="+mn-ea"/>
            </a:endParaRPr>
          </a:p>
        </p:txBody>
      </p:sp>
      <p:pic>
        <p:nvPicPr>
          <p:cNvPr id="3" name="图片 2"/>
          <p:cNvPicPr>
            <a:picLocks noChangeAspect="1"/>
          </p:cNvPicPr>
          <p:nvPr/>
        </p:nvPicPr>
        <p:blipFill>
          <a:blip r:embed="rId3"/>
          <a:stretch>
            <a:fillRect/>
          </a:stretch>
        </p:blipFill>
        <p:spPr>
          <a:xfrm>
            <a:off x="391795" y="1713865"/>
            <a:ext cx="3762375" cy="472440"/>
          </a:xfrm>
          <a:prstGeom prst="rect">
            <a:avLst/>
          </a:prstGeom>
        </p:spPr>
      </p:pic>
      <p:pic>
        <p:nvPicPr>
          <p:cNvPr id="4" name="图片 3"/>
          <p:cNvPicPr>
            <a:picLocks noChangeAspect="1"/>
          </p:cNvPicPr>
          <p:nvPr/>
        </p:nvPicPr>
        <p:blipFill>
          <a:blip r:embed="rId4"/>
          <a:stretch>
            <a:fillRect/>
          </a:stretch>
        </p:blipFill>
        <p:spPr>
          <a:xfrm>
            <a:off x="294640" y="2502535"/>
            <a:ext cx="3763010" cy="680085"/>
          </a:xfrm>
          <a:prstGeom prst="rect">
            <a:avLst/>
          </a:prstGeom>
        </p:spPr>
      </p:pic>
      <mc:AlternateContent xmlns:mc="http://schemas.openxmlformats.org/markup-compatibility/2006" xmlns:a14="http://schemas.microsoft.com/office/drawing/2010/main">
        <mc:Choice Requires="a14">
          <p:sp>
            <p:nvSpPr>
              <p:cNvPr id="7" name="文本框 11">
                <a:extLst>
                  <a:ext uri="{FF2B5EF4-FFF2-40B4-BE49-F238E27FC236}">
                    <a16:creationId xmlns:a16="http://schemas.microsoft.com/office/drawing/2014/main" id="{EF22952D-C596-22FF-B97F-94B6F3E53103}"/>
                  </a:ext>
                </a:extLst>
              </p:cNvPr>
              <p:cNvSpPr txBox="1"/>
              <p:nvPr/>
            </p:nvSpPr>
            <p:spPr>
              <a:xfrm>
                <a:off x="5205239" y="1713865"/>
                <a:ext cx="5544616" cy="193899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2400" dirty="0">
                    <a:latin typeface="微软雅黑" panose="020B0503020204020204" pitchFamily="34" charset="-122"/>
                    <a:ea typeface="微软雅黑" panose="020B0503020204020204" pitchFamily="34" charset="-122"/>
                  </a:rPr>
                  <a:t>Reconstruction loss</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FOMM[26]</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MRAA</a:t>
                </a:r>
                <a:r>
                  <a:rPr lang="zh-CN" altLang="en-US" sz="2400" dirty="0">
                    <a:latin typeface="微软雅黑" panose="020B0503020204020204" pitchFamily="34" charset="-122"/>
                    <a:ea typeface="微软雅黑" panose="020B0503020204020204" pitchFamily="34" charset="-122"/>
                  </a:rPr>
                  <a:t>之后，使用预训练的</a:t>
                </a:r>
                <a:r>
                  <a:rPr lang="en-US" altLang="zh-CN" sz="2400" dirty="0">
                    <a:latin typeface="微软雅黑" panose="020B0503020204020204" pitchFamily="34" charset="-122"/>
                    <a:ea typeface="微软雅黑" panose="020B0503020204020204" pitchFamily="34" charset="-122"/>
                  </a:rPr>
                  <a:t>VGG-19</a:t>
                </a:r>
                <a:r>
                  <a:rPr lang="zh-CN" altLang="en-US" sz="2400" dirty="0">
                    <a:latin typeface="微软雅黑" panose="020B0503020204020204" pitchFamily="34" charset="-122"/>
                    <a:ea typeface="微软雅黑" panose="020B0503020204020204" pitchFamily="34" charset="-122"/>
                  </a:rPr>
                  <a:t>网络来计算</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和生成图像</a:t>
                </a:r>
                <a14:m>
                  <m:oMath xmlns:m="http://schemas.openxmlformats.org/officeDocument/2006/math">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𝐷</m:t>
                        </m:r>
                      </m:e>
                    </m:acc>
                  </m:oMath>
                </a14:m>
                <a:r>
                  <a:rPr lang="zh-CN" altLang="en-US" sz="2400" dirty="0">
                    <a:latin typeface="微软雅黑" panose="020B0503020204020204" pitchFamily="34" charset="-122"/>
                    <a:ea typeface="微软雅黑" panose="020B0503020204020204" pitchFamily="34" charset="-122"/>
                  </a:rPr>
                  <a:t>之间的重建损失，其中</a:t>
                </a:r>
                <a:r>
                  <a:rPr lang="en-US" altLang="zh-CN" sz="2400" dirty="0">
                    <a:latin typeface="微软雅黑" panose="020B0503020204020204" pitchFamily="34" charset="-122"/>
                    <a:ea typeface="微软雅黑" panose="020B0503020204020204" pitchFamily="34" charset="-122"/>
                  </a:rPr>
                  <a:t>Vi</a:t>
                </a:r>
                <a:r>
                  <a:rPr lang="zh-CN" altLang="en-US" sz="2400" dirty="0">
                    <a:latin typeface="微软雅黑" panose="020B0503020204020204" pitchFamily="34" charset="-122"/>
                    <a:ea typeface="微软雅黑" panose="020B0503020204020204" pitchFamily="34" charset="-122"/>
                  </a:rPr>
                  <a:t>是预训练的</a:t>
                </a:r>
                <a:r>
                  <a:rPr lang="en-US" altLang="zh-CN" sz="2400" dirty="0">
                    <a:latin typeface="微软雅黑" panose="020B0503020204020204" pitchFamily="34" charset="-122"/>
                    <a:ea typeface="微软雅黑" panose="020B0503020204020204" pitchFamily="34" charset="-122"/>
                  </a:rPr>
                  <a:t>VGG-19</a:t>
                </a:r>
                <a:r>
                  <a:rPr lang="zh-CN" altLang="en-US" sz="2400" dirty="0">
                    <a:latin typeface="微软雅黑" panose="020B0503020204020204" pitchFamily="34" charset="-122"/>
                    <a:ea typeface="微软雅黑" panose="020B0503020204020204" pitchFamily="34" charset="-122"/>
                  </a:rPr>
                  <a:t>网络的第</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层，</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表示图像被下采样</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次</a:t>
                </a: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7" name="文本框 11">
                <a:extLst>
                  <a:ext uri="{FF2B5EF4-FFF2-40B4-BE49-F238E27FC236}">
                    <a16:creationId xmlns:a16="http://schemas.microsoft.com/office/drawing/2014/main" id="{EF22952D-C596-22FF-B97F-94B6F3E53103}"/>
                  </a:ext>
                </a:extLst>
              </p:cNvPr>
              <p:cNvSpPr txBox="1">
                <a:spLocks noRot="1" noChangeAspect="1" noMove="1" noResize="1" noEditPoints="1" noAdjustHandles="1" noChangeArrowheads="1" noChangeShapeType="1" noTextEdit="1"/>
              </p:cNvSpPr>
              <p:nvPr/>
            </p:nvSpPr>
            <p:spPr>
              <a:xfrm>
                <a:off x="5205239" y="1713865"/>
                <a:ext cx="5544616" cy="1938992"/>
              </a:xfrm>
              <a:prstGeom prst="rect">
                <a:avLst/>
              </a:prstGeom>
              <a:blipFill>
                <a:blip r:embed="rId5"/>
                <a:stretch>
                  <a:fillRect l="-1760" t="-2516" r="-7151" b="-6918"/>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EC55B31-145D-4C49-41A7-4616A9A38CD8}"/>
              </a:ext>
            </a:extLst>
          </p:cNvPr>
          <p:cNvSpPr txBox="1"/>
          <p:nvPr/>
        </p:nvSpPr>
        <p:spPr>
          <a:xfrm>
            <a:off x="5205239" y="4034322"/>
            <a:ext cx="6430616" cy="1200329"/>
          </a:xfrm>
          <a:prstGeom prst="rect">
            <a:avLst/>
          </a:prstGeom>
          <a:noFill/>
        </p:spPr>
        <p:txBody>
          <a:bodyPr wrap="square">
            <a:spAutoFit/>
          </a:bodyPr>
          <a:lstStyle/>
          <a:p>
            <a:r>
              <a:rPr lang="en-US" altLang="zh-CN" sz="2400" b="0" i="0" dirty="0">
                <a:solidFill>
                  <a:srgbClr val="000000"/>
                </a:solidFill>
                <a:effectLst/>
                <a:latin typeface="微软雅黑" panose="020B0503020204020204" pitchFamily="34" charset="-122"/>
                <a:ea typeface="微软雅黑" panose="020B0503020204020204" pitchFamily="34" charset="-122"/>
              </a:rPr>
              <a:t>Equivalence loss</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0" i="0" dirty="0">
                <a:solidFill>
                  <a:srgbClr val="000000"/>
                </a:solidFill>
                <a:effectLst/>
                <a:latin typeface="微软雅黑" panose="020B0503020204020204" pitchFamily="34" charset="-122"/>
                <a:ea typeface="微软雅黑" panose="020B0503020204020204" pitchFamily="34" charset="-122"/>
              </a:rPr>
              <a:t>用于约束关键点检测器，其中</a:t>
            </a:r>
            <a:r>
              <a:rPr lang="en-US" altLang="zh-CN" sz="2400" b="0" i="0" dirty="0">
                <a:solidFill>
                  <a:srgbClr val="000000"/>
                </a:solidFill>
                <a:effectLst/>
                <a:latin typeface="微软雅黑" panose="020B0503020204020204" pitchFamily="34" charset="-122"/>
                <a:ea typeface="微软雅黑" panose="020B0503020204020204" pitchFamily="34" charset="-122"/>
              </a:rPr>
              <a:t>Tran</a:t>
            </a:r>
            <a:r>
              <a:rPr lang="zh-CN" altLang="en-US" sz="2400" b="0" i="0" dirty="0">
                <a:solidFill>
                  <a:srgbClr val="000000"/>
                </a:solidFill>
                <a:effectLst/>
                <a:latin typeface="微软雅黑" panose="020B0503020204020204" pitchFamily="34" charset="-122"/>
                <a:ea typeface="微软雅黑" panose="020B0503020204020204" pitchFamily="34" charset="-122"/>
              </a:rPr>
              <a:t>是随机非线性变换，这里使用随机</a:t>
            </a:r>
            <a:r>
              <a:rPr lang="en-US" altLang="zh-CN" sz="2400" b="0" i="0" dirty="0">
                <a:solidFill>
                  <a:srgbClr val="000000"/>
                </a:solidFill>
                <a:effectLst/>
                <a:latin typeface="微软雅黑" panose="020B0503020204020204" pitchFamily="34" charset="-122"/>
                <a:ea typeface="微软雅黑" panose="020B0503020204020204" pitchFamily="34" charset="-122"/>
              </a:rPr>
              <a:t>TPS</a:t>
            </a:r>
            <a:r>
              <a:rPr lang="zh-CN" altLang="en-US" sz="2400" b="0" i="0" dirty="0">
                <a:solidFill>
                  <a:srgbClr val="000000"/>
                </a:solidFill>
                <a:effectLst/>
                <a:latin typeface="微软雅黑" panose="020B0503020204020204" pitchFamily="34" charset="-122"/>
                <a:ea typeface="微软雅黑" panose="020B0503020204020204" pitchFamily="34" charset="-122"/>
              </a:rPr>
              <a:t>变换</a:t>
            </a:r>
            <a:endParaRPr lang="en-US" altLang="zh-CN" sz="2400"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643516D4-9A58-AF7B-9BF2-5EC11C75A393}"/>
              </a:ext>
            </a:extLst>
          </p:cNvPr>
          <p:cNvPicPr>
            <a:picLocks noChangeAspect="1"/>
          </p:cNvPicPr>
          <p:nvPr/>
        </p:nvPicPr>
        <p:blipFill>
          <a:blip r:embed="rId6"/>
          <a:stretch>
            <a:fillRect/>
          </a:stretch>
        </p:blipFill>
        <p:spPr>
          <a:xfrm>
            <a:off x="309243" y="4190622"/>
            <a:ext cx="3772535" cy="443865"/>
          </a:xfrm>
          <a:prstGeom prst="rect">
            <a:avLst/>
          </a:prstGeom>
        </p:spPr>
      </p:pic>
      <p:sp>
        <p:nvSpPr>
          <p:cNvPr id="6" name="文本框 5">
            <a:extLst>
              <a:ext uri="{FF2B5EF4-FFF2-40B4-BE49-F238E27FC236}">
                <a16:creationId xmlns:a16="http://schemas.microsoft.com/office/drawing/2014/main" id="{AB23A583-98DB-F367-6AB1-6CC3380FE8CF}"/>
              </a:ext>
            </a:extLst>
          </p:cNvPr>
          <p:cNvSpPr txBox="1"/>
          <p:nvPr/>
        </p:nvSpPr>
        <p:spPr>
          <a:xfrm>
            <a:off x="294640" y="6597861"/>
            <a:ext cx="6430616" cy="369332"/>
          </a:xfrm>
          <a:prstGeom prst="rect">
            <a:avLst/>
          </a:prstGeom>
          <a:noFill/>
        </p:spPr>
        <p:txBody>
          <a:bodyPr wrap="square">
            <a:spAutoFit/>
          </a:bodyPr>
          <a:lstStyle/>
          <a:p>
            <a:r>
              <a:rPr lang="zh-CN" altLang="en-US" sz="1800" dirty="0"/>
              <a:t>下采样：将图像缩小一定倍数</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F7FF7AE-FCEE-E357-5804-C4FCF756BAEB}"/>
                  </a:ext>
                </a:extLst>
              </p:cNvPr>
              <p:cNvSpPr txBox="1"/>
              <p:nvPr/>
            </p:nvSpPr>
            <p:spPr>
              <a:xfrm>
                <a:off x="5205239" y="5428203"/>
                <a:ext cx="6624736" cy="499945"/>
              </a:xfrm>
              <a:prstGeom prst="rect">
                <a:avLst/>
              </a:prstGeom>
              <a:noFill/>
            </p:spPr>
            <p:txBody>
              <a:bodyPr wrap="square">
                <a:spAutoFit/>
              </a:bodyPr>
              <a:lstStyle/>
              <a:p>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𝐸</m:t>
                        </m:r>
                      </m:e>
                      <m:sub>
                        <m:r>
                          <a:rPr lang="en-US" altLang="zh-CN" sz="2400" b="0" i="1" smtClean="0">
                            <a:latin typeface="Cambria Math" panose="02040503050406030204" pitchFamily="18" charset="0"/>
                            <a:ea typeface="微软雅黑" panose="020B0503020204020204" pitchFamily="34" charset="-122"/>
                          </a:rPr>
                          <m:t>𝑘𝑝</m:t>
                        </m:r>
                      </m:sub>
                    </m:sSub>
                    <m:r>
                      <a:rPr lang="zh-CN" altLang="en-US" sz="2400" i="1">
                        <a:latin typeface="Cambria Math" panose="02040503050406030204" pitchFamily="18" charset="0"/>
                        <a:ea typeface="微软雅黑" panose="020B0503020204020204" pitchFamily="34" charset="-122"/>
                      </a:rPr>
                      <m:t>接收</m:t>
                    </m:r>
                  </m:oMath>
                </a14:m>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来提取</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对的关键点</a:t>
                </a:r>
                <a:endParaRPr lang="zh-CN" altLang="en-US" sz="2400" dirty="0"/>
              </a:p>
            </p:txBody>
          </p:sp>
        </mc:Choice>
        <mc:Fallback xmlns="">
          <p:sp>
            <p:nvSpPr>
              <p:cNvPr id="9" name="文本框 8">
                <a:extLst>
                  <a:ext uri="{FF2B5EF4-FFF2-40B4-BE49-F238E27FC236}">
                    <a16:creationId xmlns:a16="http://schemas.microsoft.com/office/drawing/2014/main" id="{7F7FF7AE-FCEE-E357-5804-C4FCF756BAEB}"/>
                  </a:ext>
                </a:extLst>
              </p:cNvPr>
              <p:cNvSpPr txBox="1">
                <a:spLocks noRot="1" noChangeAspect="1" noMove="1" noResize="1" noEditPoints="1" noAdjustHandles="1" noChangeArrowheads="1" noChangeShapeType="1" noTextEdit="1"/>
              </p:cNvSpPr>
              <p:nvPr/>
            </p:nvSpPr>
            <p:spPr>
              <a:xfrm>
                <a:off x="5205239" y="5428203"/>
                <a:ext cx="6624736" cy="499945"/>
              </a:xfrm>
              <a:prstGeom prst="rect">
                <a:avLst/>
              </a:prstGeom>
              <a:blipFill>
                <a:blip r:embed="rId7"/>
                <a:stretch>
                  <a:fillRect l="-276" t="-8537" b="-2073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257A0F9-7256-F315-1827-270369E5ED75}"/>
              </a:ext>
            </a:extLst>
          </p:cNvPr>
          <p:cNvPicPr>
            <a:picLocks noChangeAspect="1"/>
          </p:cNvPicPr>
          <p:nvPr/>
        </p:nvPicPr>
        <p:blipFill>
          <a:blip r:embed="rId8"/>
          <a:stretch>
            <a:fillRect/>
          </a:stretch>
        </p:blipFill>
        <p:spPr>
          <a:xfrm>
            <a:off x="9901742" y="47946"/>
            <a:ext cx="1371600" cy="1514475"/>
          </a:xfrm>
          <a:prstGeom prst="rect">
            <a:avLst/>
          </a:prstGeom>
        </p:spPr>
      </p:pic>
      <p:pic>
        <p:nvPicPr>
          <p:cNvPr id="11" name="图片 10">
            <a:extLst>
              <a:ext uri="{FF2B5EF4-FFF2-40B4-BE49-F238E27FC236}">
                <a16:creationId xmlns:a16="http://schemas.microsoft.com/office/drawing/2014/main" id="{CFE8A5AD-0AE4-C170-13F1-4F41A89E0575}"/>
              </a:ext>
            </a:extLst>
          </p:cNvPr>
          <p:cNvPicPr>
            <a:picLocks noChangeAspect="1"/>
          </p:cNvPicPr>
          <p:nvPr/>
        </p:nvPicPr>
        <p:blipFill>
          <a:blip r:embed="rId9"/>
          <a:stretch>
            <a:fillRect/>
          </a:stretch>
        </p:blipFill>
        <p:spPr>
          <a:xfrm>
            <a:off x="7478326" y="62655"/>
            <a:ext cx="1304925" cy="1447800"/>
          </a:xfrm>
          <a:prstGeom prst="rect">
            <a:avLst/>
          </a:prstGeom>
        </p:spPr>
      </p:pic>
      <p:pic>
        <p:nvPicPr>
          <p:cNvPr id="12" name="图片 11">
            <a:extLst>
              <a:ext uri="{FF2B5EF4-FFF2-40B4-BE49-F238E27FC236}">
                <a16:creationId xmlns:a16="http://schemas.microsoft.com/office/drawing/2014/main" id="{BC20607F-357E-CD66-6E75-565FF2B9BC28}"/>
              </a:ext>
            </a:extLst>
          </p:cNvPr>
          <p:cNvPicPr>
            <a:picLocks noChangeAspect="1"/>
          </p:cNvPicPr>
          <p:nvPr/>
        </p:nvPicPr>
        <p:blipFill>
          <a:blip r:embed="rId10"/>
          <a:stretch>
            <a:fillRect/>
          </a:stretch>
        </p:blipFill>
        <p:spPr>
          <a:xfrm>
            <a:off x="5198724" y="47946"/>
            <a:ext cx="1390650" cy="1638300"/>
          </a:xfrm>
          <a:prstGeom prst="rect">
            <a:avLst/>
          </a:prstGeom>
        </p:spPr>
      </p:pic>
      <p:pic>
        <p:nvPicPr>
          <p:cNvPr id="5" name="图片 4">
            <a:extLst>
              <a:ext uri="{FF2B5EF4-FFF2-40B4-BE49-F238E27FC236}">
                <a16:creationId xmlns:a16="http://schemas.microsoft.com/office/drawing/2014/main" id="{EB559D62-E6D9-9C67-4F09-7DA3E103D833}"/>
              </a:ext>
            </a:extLst>
          </p:cNvPr>
          <p:cNvPicPr>
            <a:picLocks noChangeAspect="1"/>
          </p:cNvPicPr>
          <p:nvPr/>
        </p:nvPicPr>
        <p:blipFill>
          <a:blip r:embed="rId11"/>
          <a:stretch>
            <a:fillRect/>
          </a:stretch>
        </p:blipFill>
        <p:spPr>
          <a:xfrm>
            <a:off x="1598367" y="4920937"/>
            <a:ext cx="1200150" cy="1514475"/>
          </a:xfrm>
          <a:prstGeom prst="rect">
            <a:avLst/>
          </a:prstGeom>
        </p:spPr>
      </p:pic>
    </p:spTree>
    <p:extLst>
      <p:ext uri="{BB962C8B-B14F-4D97-AF65-F5344CB8AC3E}">
        <p14:creationId xmlns:p14="http://schemas.microsoft.com/office/powerpoint/2010/main" val="28107840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2.3 Training Losses</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文本框 1"/>
          <p:cNvSpPr txBox="1"/>
          <p:nvPr/>
        </p:nvSpPr>
        <p:spPr>
          <a:xfrm>
            <a:off x="391795" y="1218565"/>
            <a:ext cx="2540000" cy="368300"/>
          </a:xfrm>
          <a:prstGeom prst="rect">
            <a:avLst/>
          </a:prstGeom>
          <a:noFill/>
        </p:spPr>
        <p:txBody>
          <a:bodyPr wrap="square" rtlCol="0" anchor="t">
            <a:spAutoFit/>
          </a:bodyPr>
          <a:lstStyle/>
          <a:p>
            <a:r>
              <a:rPr lang="en-US" altLang="zh-CN" dirty="0">
                <a:solidFill>
                  <a:srgbClr val="FF0000"/>
                </a:solidFill>
                <a:latin typeface="Arial" panose="020B0604020202020204" pitchFamily="34" charset="0"/>
                <a:sym typeface="+mn-ea"/>
              </a:rPr>
              <a:t>BG l</a:t>
            </a:r>
            <a:r>
              <a:rPr lang="en-US" altLang="zh-CN" dirty="0">
                <a:solidFill>
                  <a:srgbClr val="FF0000"/>
                </a:solidFill>
                <a:effectLst/>
                <a:latin typeface="Arial" panose="020B0604020202020204" pitchFamily="34" charset="0"/>
                <a:sym typeface="+mn-ea"/>
              </a:rPr>
              <a:t>oss</a:t>
            </a:r>
            <a:endParaRPr lang="zh-CN" altLang="en-US" dirty="0">
              <a:solidFill>
                <a:srgbClr val="FF0000"/>
              </a:solidFill>
              <a:effectLst/>
              <a:latin typeface="Arial" panose="020B0604020202020204" pitchFamily="34" charset="0"/>
              <a:sym typeface="+mn-ea"/>
            </a:endParaRPr>
          </a:p>
        </p:txBody>
      </p:sp>
      <p:pic>
        <p:nvPicPr>
          <p:cNvPr id="9" name="图片 8"/>
          <p:cNvPicPr>
            <a:picLocks noChangeAspect="1"/>
          </p:cNvPicPr>
          <p:nvPr/>
        </p:nvPicPr>
        <p:blipFill>
          <a:blip r:embed="rId3"/>
          <a:stretch>
            <a:fillRect/>
          </a:stretch>
        </p:blipFill>
        <p:spPr>
          <a:xfrm>
            <a:off x="225370" y="6000490"/>
            <a:ext cx="3665855" cy="1014730"/>
          </a:xfrm>
          <a:prstGeom prst="rect">
            <a:avLst/>
          </a:prstGeom>
        </p:spPr>
      </p:pic>
      <p:sp>
        <p:nvSpPr>
          <p:cNvPr id="7" name="文本框 11">
            <a:extLst>
              <a:ext uri="{FF2B5EF4-FFF2-40B4-BE49-F238E27FC236}">
                <a16:creationId xmlns:a16="http://schemas.microsoft.com/office/drawing/2014/main" id="{EF22952D-C596-22FF-B97F-94B6F3E53103}"/>
              </a:ext>
            </a:extLst>
          </p:cNvPr>
          <p:cNvSpPr txBox="1"/>
          <p:nvPr/>
        </p:nvSpPr>
        <p:spPr>
          <a:xfrm>
            <a:off x="225370" y="2025401"/>
            <a:ext cx="5544616" cy="2585323"/>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dirty="0">
                <a:latin typeface="微软雅黑" panose="020B0503020204020204" pitchFamily="34" charset="-122"/>
                <a:ea typeface="微软雅黑" panose="020B0503020204020204" pitchFamily="34" charset="-122"/>
              </a:rPr>
              <a:t>使用</a:t>
            </a:r>
            <a:r>
              <a:rPr lang="zh-CN" altLang="en-US" b="1" dirty="0">
                <a:solidFill>
                  <a:srgbClr val="FF0000"/>
                </a:solidFill>
                <a:latin typeface="微软雅黑" panose="020B0503020204020204" pitchFamily="34" charset="-122"/>
                <a:ea typeface="微软雅黑" panose="020B0503020204020204" pitchFamily="34" charset="-122"/>
              </a:rPr>
              <a:t>仿射变换</a:t>
            </a:r>
            <a:r>
              <a:rPr lang="zh-CN" altLang="en-US" dirty="0">
                <a:latin typeface="微软雅黑" panose="020B0503020204020204" pitchFamily="34" charset="-122"/>
                <a:ea typeface="微软雅黑" panose="020B0503020204020204" pitchFamily="34" charset="-122"/>
              </a:rPr>
              <a:t>来模拟背景运动，并且对背景运动预测器进行了额外的约束，以使预测的参数更加准确和稳定。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我们按照</a:t>
            </a:r>
            <a:r>
              <a:rPr lang="en-US" altLang="zh-CN" b="1" dirty="0">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的顺序级联，并将它们馈入背景运动预测器，以获得仿射变换矩阵</a:t>
            </a:r>
            <a:r>
              <a:rPr lang="en-US" altLang="zh-CN" dirty="0" err="1">
                <a:latin typeface="微软雅黑" panose="020B0503020204020204" pitchFamily="34" charset="-122"/>
                <a:ea typeface="微软雅黑" panose="020B0503020204020204" pitchFamily="34" charset="-122"/>
              </a:rPr>
              <a:t>Abg</a:t>
            </a:r>
            <a:r>
              <a:rPr lang="zh-CN" altLang="en-US" dirty="0">
                <a:latin typeface="微软雅黑" panose="020B0503020204020204" pitchFamily="34" charset="-122"/>
                <a:ea typeface="微软雅黑" panose="020B0503020204020204" pitchFamily="34" charset="-122"/>
              </a:rPr>
              <a:t>，表示从</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的背景运动。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然后，我们按照</a:t>
            </a:r>
            <a:r>
              <a:rPr lang="zh-CN" altLang="en-US" b="1" dirty="0">
                <a:latin typeface="微软雅黑" panose="020B0503020204020204" pitchFamily="34" charset="-122"/>
                <a:ea typeface="微软雅黑" panose="020B0503020204020204" pitchFamily="34" charset="-122"/>
              </a:rPr>
              <a:t>相反的顺序</a:t>
            </a:r>
            <a:r>
              <a:rPr lang="zh-CN" altLang="en-US" dirty="0">
                <a:latin typeface="微软雅黑" panose="020B0503020204020204" pitchFamily="34" charset="-122"/>
                <a:ea typeface="微软雅黑" panose="020B0503020204020204" pitchFamily="34" charset="-122"/>
              </a:rPr>
              <a:t>重新级联它们，以获得仿射变换矩阵</a:t>
            </a:r>
            <a:r>
              <a:rPr lang="en-US" altLang="zh-CN" dirty="0" err="1">
                <a:latin typeface="微软雅黑" panose="020B0503020204020204" pitchFamily="34" charset="-122"/>
                <a:ea typeface="微软雅黑" panose="020B0503020204020204" pitchFamily="34" charset="-122"/>
              </a:rPr>
              <a:t>A′bg</a:t>
            </a:r>
            <a:r>
              <a:rPr lang="zh-CN" altLang="en-US" dirty="0">
                <a:latin typeface="微软雅黑" panose="020B0503020204020204" pitchFamily="34" charset="-122"/>
                <a:ea typeface="微软雅黑" panose="020B0503020204020204" pitchFamily="34" charset="-122"/>
              </a:rPr>
              <a:t>。我们期望两个仿射变换矩阵保持一致</a:t>
            </a:r>
            <a:endParaRPr lang="en-US"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DC862FD-595B-71AE-504E-55C74D640E48}"/>
              </a:ext>
            </a:extLst>
          </p:cNvPr>
          <p:cNvPicPr>
            <a:picLocks noChangeAspect="1"/>
          </p:cNvPicPr>
          <p:nvPr/>
        </p:nvPicPr>
        <p:blipFill>
          <a:blip r:embed="rId4"/>
          <a:stretch>
            <a:fillRect/>
          </a:stretch>
        </p:blipFill>
        <p:spPr>
          <a:xfrm>
            <a:off x="6285359" y="1897828"/>
            <a:ext cx="3954261" cy="1244860"/>
          </a:xfrm>
          <a:prstGeom prst="rect">
            <a:avLst/>
          </a:prstGeom>
        </p:spPr>
      </p:pic>
      <p:sp>
        <p:nvSpPr>
          <p:cNvPr id="14" name="文本框 13">
            <a:extLst>
              <a:ext uri="{FF2B5EF4-FFF2-40B4-BE49-F238E27FC236}">
                <a16:creationId xmlns:a16="http://schemas.microsoft.com/office/drawing/2014/main" id="{5D157845-0929-C3AC-C40B-5F4D5E158C0A}"/>
              </a:ext>
            </a:extLst>
          </p:cNvPr>
          <p:cNvSpPr txBox="1"/>
          <p:nvPr/>
        </p:nvSpPr>
        <p:spPr>
          <a:xfrm>
            <a:off x="225370" y="4913116"/>
            <a:ext cx="6430616"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然而，我们不能使用上面的等式作为损失函数，因为很容易使背景运动预测器输出一个</a:t>
            </a:r>
            <a:r>
              <a:rPr lang="zh-CN" altLang="en-US" b="1" dirty="0">
                <a:solidFill>
                  <a:srgbClr val="FF0000"/>
                </a:solidFill>
                <a:latin typeface="微软雅黑" panose="020B0503020204020204" pitchFamily="34" charset="-122"/>
                <a:ea typeface="微软雅黑" panose="020B0503020204020204" pitchFamily="34" charset="-122"/>
              </a:rPr>
              <a:t>零矩阵</a:t>
            </a:r>
            <a:r>
              <a:rPr lang="zh-CN" altLang="en-US" dirty="0">
                <a:latin typeface="微软雅黑" panose="020B0503020204020204" pitchFamily="34" charset="-122"/>
                <a:ea typeface="微软雅黑" panose="020B0503020204020204" pitchFamily="34" charset="-122"/>
              </a:rPr>
              <a:t>，使等式两边之间的差异最小化。我们用以下方式重新计算上面的等式</a:t>
            </a:r>
          </a:p>
        </p:txBody>
      </p:sp>
      <p:pic>
        <p:nvPicPr>
          <p:cNvPr id="3" name="图片 2">
            <a:extLst>
              <a:ext uri="{FF2B5EF4-FFF2-40B4-BE49-F238E27FC236}">
                <a16:creationId xmlns:a16="http://schemas.microsoft.com/office/drawing/2014/main" id="{F8611596-0CB6-560F-4FAE-0EC8A5346D24}"/>
              </a:ext>
            </a:extLst>
          </p:cNvPr>
          <p:cNvPicPr>
            <a:picLocks noChangeAspect="1"/>
          </p:cNvPicPr>
          <p:nvPr/>
        </p:nvPicPr>
        <p:blipFill>
          <a:blip r:embed="rId5"/>
          <a:stretch>
            <a:fillRect/>
          </a:stretch>
        </p:blipFill>
        <p:spPr>
          <a:xfrm>
            <a:off x="9932911" y="124356"/>
            <a:ext cx="1371600" cy="1514475"/>
          </a:xfrm>
          <a:prstGeom prst="rect">
            <a:avLst/>
          </a:prstGeom>
        </p:spPr>
      </p:pic>
      <p:pic>
        <p:nvPicPr>
          <p:cNvPr id="4" name="图片 3">
            <a:extLst>
              <a:ext uri="{FF2B5EF4-FFF2-40B4-BE49-F238E27FC236}">
                <a16:creationId xmlns:a16="http://schemas.microsoft.com/office/drawing/2014/main" id="{3F989E89-53A7-1F4D-CF0A-6FA1C4DFB525}"/>
              </a:ext>
            </a:extLst>
          </p:cNvPr>
          <p:cNvPicPr>
            <a:picLocks noChangeAspect="1"/>
          </p:cNvPicPr>
          <p:nvPr/>
        </p:nvPicPr>
        <p:blipFill>
          <a:blip r:embed="rId6"/>
          <a:stretch>
            <a:fillRect/>
          </a:stretch>
        </p:blipFill>
        <p:spPr>
          <a:xfrm>
            <a:off x="7509495" y="139065"/>
            <a:ext cx="1304925" cy="1447800"/>
          </a:xfrm>
          <a:prstGeom prst="rect">
            <a:avLst/>
          </a:prstGeom>
        </p:spPr>
      </p:pic>
      <p:pic>
        <p:nvPicPr>
          <p:cNvPr id="5" name="图片 4">
            <a:extLst>
              <a:ext uri="{FF2B5EF4-FFF2-40B4-BE49-F238E27FC236}">
                <a16:creationId xmlns:a16="http://schemas.microsoft.com/office/drawing/2014/main" id="{A77C661B-F981-B3EC-134A-B0EA130C0CEF}"/>
              </a:ext>
            </a:extLst>
          </p:cNvPr>
          <p:cNvPicPr>
            <a:picLocks noChangeAspect="1"/>
          </p:cNvPicPr>
          <p:nvPr/>
        </p:nvPicPr>
        <p:blipFill>
          <a:blip r:embed="rId7"/>
          <a:stretch>
            <a:fillRect/>
          </a:stretch>
        </p:blipFill>
        <p:spPr>
          <a:xfrm>
            <a:off x="5229893" y="124356"/>
            <a:ext cx="1390650" cy="1638300"/>
          </a:xfrm>
          <a:prstGeom prst="rect">
            <a:avLst/>
          </a:prstGeom>
        </p:spPr>
      </p:pic>
      <p:pic>
        <p:nvPicPr>
          <p:cNvPr id="6" name="图片 5">
            <a:extLst>
              <a:ext uri="{FF2B5EF4-FFF2-40B4-BE49-F238E27FC236}">
                <a16:creationId xmlns:a16="http://schemas.microsoft.com/office/drawing/2014/main" id="{08DCFE6B-693B-C94F-FFEE-F71D40D2A742}"/>
              </a:ext>
            </a:extLst>
          </p:cNvPr>
          <p:cNvPicPr>
            <a:picLocks noChangeAspect="1"/>
          </p:cNvPicPr>
          <p:nvPr/>
        </p:nvPicPr>
        <p:blipFill>
          <a:blip r:embed="rId8"/>
          <a:stretch>
            <a:fillRect/>
          </a:stretch>
        </p:blipFill>
        <p:spPr>
          <a:xfrm>
            <a:off x="8589615" y="4179691"/>
            <a:ext cx="1247775" cy="1466850"/>
          </a:xfrm>
          <a:prstGeom prst="rect">
            <a:avLst/>
          </a:prstGeom>
        </p:spPr>
      </p:pic>
    </p:spTree>
    <p:extLst>
      <p:ext uri="{BB962C8B-B14F-4D97-AF65-F5344CB8AC3E}">
        <p14:creationId xmlns:p14="http://schemas.microsoft.com/office/powerpoint/2010/main" val="1909391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2.3 Training Losses</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文本框 1"/>
          <p:cNvSpPr txBox="1"/>
          <p:nvPr/>
        </p:nvSpPr>
        <p:spPr>
          <a:xfrm>
            <a:off x="391795" y="1218565"/>
            <a:ext cx="2540000" cy="368300"/>
          </a:xfrm>
          <a:prstGeom prst="rect">
            <a:avLst/>
          </a:prstGeom>
          <a:noFill/>
        </p:spPr>
        <p:txBody>
          <a:bodyPr wrap="square" rtlCol="0" anchor="t">
            <a:spAutoFit/>
          </a:bodyPr>
          <a:lstStyle/>
          <a:p>
            <a:r>
              <a:rPr lang="en-US" altLang="zh-CN" dirty="0">
                <a:solidFill>
                  <a:srgbClr val="FF0000"/>
                </a:solidFill>
                <a:latin typeface="Arial" panose="020B0604020202020204" pitchFamily="34" charset="0"/>
                <a:sym typeface="+mn-ea"/>
              </a:rPr>
              <a:t>Warp l</a:t>
            </a:r>
            <a:r>
              <a:rPr lang="en-US" altLang="zh-CN" dirty="0">
                <a:solidFill>
                  <a:srgbClr val="FF0000"/>
                </a:solidFill>
                <a:effectLst/>
                <a:latin typeface="Arial" panose="020B0604020202020204" pitchFamily="34" charset="0"/>
                <a:sym typeface="+mn-ea"/>
              </a:rPr>
              <a:t>oss</a:t>
            </a:r>
            <a:endParaRPr lang="zh-CN" altLang="en-US" dirty="0">
              <a:solidFill>
                <a:srgbClr val="FF0000"/>
              </a:solidFill>
              <a:effectLst/>
              <a:latin typeface="Arial" panose="020B0604020202020204" pitchFamily="34" charset="0"/>
              <a:sym typeface="+mn-ea"/>
            </a:endParaRPr>
          </a:p>
        </p:txBody>
      </p:sp>
      <p:sp>
        <p:nvSpPr>
          <p:cNvPr id="4" name="文本框 3">
            <a:extLst>
              <a:ext uri="{FF2B5EF4-FFF2-40B4-BE49-F238E27FC236}">
                <a16:creationId xmlns:a16="http://schemas.microsoft.com/office/drawing/2014/main" id="{24D044AE-F058-650E-34A9-44B12C0E46A5}"/>
              </a:ext>
            </a:extLst>
          </p:cNvPr>
          <p:cNvSpPr txBox="1"/>
          <p:nvPr/>
        </p:nvSpPr>
        <p:spPr>
          <a:xfrm>
            <a:off x="4917207" y="2255431"/>
            <a:ext cx="6430616" cy="1569660"/>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还为修复网络设计了一个附加约束</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我们将D输入到修复网络的编码器中。S的扭曲编码器特征图用于计算每个层的D的编码器特征图的损失</a:t>
            </a:r>
          </a:p>
        </p:txBody>
      </p:sp>
      <p:pic>
        <p:nvPicPr>
          <p:cNvPr id="5" name="图片 4">
            <a:extLst>
              <a:ext uri="{FF2B5EF4-FFF2-40B4-BE49-F238E27FC236}">
                <a16:creationId xmlns:a16="http://schemas.microsoft.com/office/drawing/2014/main" id="{C8B62EDE-38A9-EDE6-074F-7ACB306593DA}"/>
              </a:ext>
            </a:extLst>
          </p:cNvPr>
          <p:cNvPicPr>
            <a:picLocks noChangeAspect="1"/>
          </p:cNvPicPr>
          <p:nvPr/>
        </p:nvPicPr>
        <p:blipFill>
          <a:blip r:embed="rId3"/>
          <a:stretch>
            <a:fillRect/>
          </a:stretch>
        </p:blipFill>
        <p:spPr>
          <a:xfrm>
            <a:off x="391795" y="2000246"/>
            <a:ext cx="3689350" cy="697230"/>
          </a:xfrm>
          <a:prstGeom prst="rect">
            <a:avLst/>
          </a:prstGeom>
        </p:spPr>
      </p:pic>
      <p:sp>
        <p:nvSpPr>
          <p:cNvPr id="8" name="文本框 7">
            <a:extLst>
              <a:ext uri="{FF2B5EF4-FFF2-40B4-BE49-F238E27FC236}">
                <a16:creationId xmlns:a16="http://schemas.microsoft.com/office/drawing/2014/main" id="{FAAAAE65-2FE2-1069-91EA-CA4E152DD9C3}"/>
              </a:ext>
            </a:extLst>
          </p:cNvPr>
          <p:cNvSpPr txBox="1"/>
          <p:nvPr/>
        </p:nvSpPr>
        <p:spPr>
          <a:xfrm>
            <a:off x="4917207" y="4192389"/>
            <a:ext cx="6430616" cy="1200329"/>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其中E</a:t>
            </a:r>
            <a:r>
              <a:rPr lang="en-US" altLang="zh-CN" sz="2400" dirty="0">
                <a:latin typeface="微软雅黑" panose="020B0503020204020204" pitchFamily="34" charset="-122"/>
                <a:ea typeface="微软雅黑" panose="020B0503020204020204" pitchFamily="34" charset="-122"/>
              </a:rPr>
              <a:t>_</a:t>
            </a:r>
            <a:r>
              <a:rPr lang="zh-CN" altLang="en-US" sz="2400" dirty="0">
                <a:latin typeface="微软雅黑" panose="020B0503020204020204" pitchFamily="34" charset="-122"/>
                <a:ea typeface="微软雅黑" panose="020B0503020204020204" pitchFamily="34" charset="-122"/>
              </a:rPr>
              <a:t>i是修复网络编码器的第i层。</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_</a:t>
            </a:r>
            <a:r>
              <a:rPr lang="zh-CN" altLang="en-US" sz="2400" dirty="0">
                <a:latin typeface="微软雅黑" panose="020B0503020204020204" pitchFamily="34" charset="-122"/>
                <a:ea typeface="微软雅黑" panose="020B0503020204020204" pitchFamily="34" charset="-122"/>
              </a:rPr>
              <a:t>warp可以鼓励网络更合理地估计光流，使扭曲的特征图更接近D的特征域。</a:t>
            </a:r>
          </a:p>
        </p:txBody>
      </p:sp>
      <p:pic>
        <p:nvPicPr>
          <p:cNvPr id="3" name="图片 2">
            <a:extLst>
              <a:ext uri="{FF2B5EF4-FFF2-40B4-BE49-F238E27FC236}">
                <a16:creationId xmlns:a16="http://schemas.microsoft.com/office/drawing/2014/main" id="{B808AFB1-3DB6-32F1-5BF1-7F79B0A548CD}"/>
              </a:ext>
            </a:extLst>
          </p:cNvPr>
          <p:cNvPicPr>
            <a:picLocks noChangeAspect="1"/>
          </p:cNvPicPr>
          <p:nvPr/>
        </p:nvPicPr>
        <p:blipFill>
          <a:blip r:embed="rId4"/>
          <a:stretch>
            <a:fillRect/>
          </a:stretch>
        </p:blipFill>
        <p:spPr>
          <a:xfrm>
            <a:off x="9598902" y="57695"/>
            <a:ext cx="1371600" cy="1514475"/>
          </a:xfrm>
          <a:prstGeom prst="rect">
            <a:avLst/>
          </a:prstGeom>
        </p:spPr>
      </p:pic>
      <p:pic>
        <p:nvPicPr>
          <p:cNvPr id="6" name="图片 5">
            <a:extLst>
              <a:ext uri="{FF2B5EF4-FFF2-40B4-BE49-F238E27FC236}">
                <a16:creationId xmlns:a16="http://schemas.microsoft.com/office/drawing/2014/main" id="{21BE55BB-7A07-7A32-1330-1D7698FB78E2}"/>
              </a:ext>
            </a:extLst>
          </p:cNvPr>
          <p:cNvPicPr>
            <a:picLocks noChangeAspect="1"/>
          </p:cNvPicPr>
          <p:nvPr/>
        </p:nvPicPr>
        <p:blipFill>
          <a:blip r:embed="rId5"/>
          <a:stretch>
            <a:fillRect/>
          </a:stretch>
        </p:blipFill>
        <p:spPr>
          <a:xfrm>
            <a:off x="7175486" y="72404"/>
            <a:ext cx="1304925" cy="1447800"/>
          </a:xfrm>
          <a:prstGeom prst="rect">
            <a:avLst/>
          </a:prstGeom>
        </p:spPr>
      </p:pic>
      <p:pic>
        <p:nvPicPr>
          <p:cNvPr id="7" name="图片 6">
            <a:extLst>
              <a:ext uri="{FF2B5EF4-FFF2-40B4-BE49-F238E27FC236}">
                <a16:creationId xmlns:a16="http://schemas.microsoft.com/office/drawing/2014/main" id="{213EB5DD-ACB4-4069-2994-5216FBAA0FC6}"/>
              </a:ext>
            </a:extLst>
          </p:cNvPr>
          <p:cNvPicPr>
            <a:picLocks noChangeAspect="1"/>
          </p:cNvPicPr>
          <p:nvPr/>
        </p:nvPicPr>
        <p:blipFill>
          <a:blip r:embed="rId6"/>
          <a:stretch>
            <a:fillRect/>
          </a:stretch>
        </p:blipFill>
        <p:spPr>
          <a:xfrm>
            <a:off x="4895884" y="57695"/>
            <a:ext cx="1390650" cy="1638300"/>
          </a:xfrm>
          <a:prstGeom prst="rect">
            <a:avLst/>
          </a:prstGeom>
        </p:spPr>
      </p:pic>
      <p:pic>
        <p:nvPicPr>
          <p:cNvPr id="10" name="图片 9">
            <a:extLst>
              <a:ext uri="{FF2B5EF4-FFF2-40B4-BE49-F238E27FC236}">
                <a16:creationId xmlns:a16="http://schemas.microsoft.com/office/drawing/2014/main" id="{326779A3-16CE-216C-F443-2EED16E8354D}"/>
              </a:ext>
            </a:extLst>
          </p:cNvPr>
          <p:cNvPicPr>
            <a:picLocks noChangeAspect="1"/>
          </p:cNvPicPr>
          <p:nvPr/>
        </p:nvPicPr>
        <p:blipFill>
          <a:blip r:embed="rId7"/>
          <a:stretch>
            <a:fillRect/>
          </a:stretch>
        </p:blipFill>
        <p:spPr>
          <a:xfrm>
            <a:off x="391795" y="3341981"/>
            <a:ext cx="4322904" cy="850408"/>
          </a:xfrm>
          <a:prstGeom prst="rect">
            <a:avLst/>
          </a:prstGeom>
        </p:spPr>
      </p:pic>
    </p:spTree>
    <p:extLst>
      <p:ext uri="{BB962C8B-B14F-4D97-AF65-F5344CB8AC3E}">
        <p14:creationId xmlns:p14="http://schemas.microsoft.com/office/powerpoint/2010/main" val="42614208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2.4 Testing stage</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6" name="文本框 5">
            <a:extLst>
              <a:ext uri="{FF2B5EF4-FFF2-40B4-BE49-F238E27FC236}">
                <a16:creationId xmlns:a16="http://schemas.microsoft.com/office/drawing/2014/main" id="{53375B1B-0C36-5946-7BE2-DFB27B387354}"/>
              </a:ext>
            </a:extLst>
          </p:cNvPr>
          <p:cNvSpPr txBox="1"/>
          <p:nvPr/>
        </p:nvSpPr>
        <p:spPr>
          <a:xfrm>
            <a:off x="391795" y="1168053"/>
            <a:ext cx="6613644" cy="3970318"/>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在测试阶段，我们使用源图像S和驱动视频{Dt}，t=1，2，…，t进行图像动画</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FOMM有两种图像动画模式：标准模式和相对模式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标准模式使用每个帧Dt和S直接使用等式（6）来估计运动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而相对模式估计Dt和第一帧D1之间的运动，然后将其应用于S</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然而，当身份之间存在较大的不匹配时（例如，根据胖子的运动来动画化瘦子），标准模式表现不佳。相对模式要求D1的姿势类似于S的姿势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MRAA提出了一种新的模式，即通过分离的动画（avd），该模式使用额外的训练网络来预测应用于S</a:t>
            </a:r>
            <a:r>
              <a:rPr lang="zh-CN" altLang="en-US">
                <a:latin typeface="微软雅黑" panose="020B0503020204020204" pitchFamily="34" charset="-122"/>
                <a:ea typeface="微软雅黑" panose="020B0503020204020204" pitchFamily="34" charset="-122"/>
              </a:rPr>
              <a:t>的运动</a:t>
            </a: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B14668B2-3959-8504-402D-603B20FF45F3}"/>
              </a:ext>
            </a:extLst>
          </p:cNvPr>
          <p:cNvPicPr>
            <a:picLocks noChangeAspect="1"/>
          </p:cNvPicPr>
          <p:nvPr/>
        </p:nvPicPr>
        <p:blipFill>
          <a:blip r:embed="rId3"/>
          <a:stretch>
            <a:fillRect/>
          </a:stretch>
        </p:blipFill>
        <p:spPr>
          <a:xfrm>
            <a:off x="7221463" y="2794253"/>
            <a:ext cx="4600575" cy="838200"/>
          </a:xfrm>
          <a:prstGeom prst="rect">
            <a:avLst/>
          </a:prstGeom>
        </p:spPr>
      </p:pic>
      <p:sp>
        <p:nvSpPr>
          <p:cNvPr id="3" name="文本框 2">
            <a:extLst>
              <a:ext uri="{FF2B5EF4-FFF2-40B4-BE49-F238E27FC236}">
                <a16:creationId xmlns:a16="http://schemas.microsoft.com/office/drawing/2014/main" id="{4924617B-9034-659A-C071-62E7467EC7B4}"/>
              </a:ext>
            </a:extLst>
          </p:cNvPr>
          <p:cNvSpPr txBox="1"/>
          <p:nvPr/>
        </p:nvSpPr>
        <p:spPr>
          <a:xfrm>
            <a:off x="3698617" y="336943"/>
            <a:ext cx="6430616"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三种模式的对比</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80062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6" name="文本框 25"/>
          <p:cNvSpPr txBox="1"/>
          <p:nvPr/>
        </p:nvSpPr>
        <p:spPr>
          <a:xfrm>
            <a:off x="391795" y="266700"/>
            <a:ext cx="3014980" cy="368935"/>
          </a:xfrm>
          <a:prstGeom prst="rect">
            <a:avLst/>
          </a:prstGeom>
          <a:noFill/>
        </p:spPr>
        <p:txBody>
          <a:bodyPr wrap="squar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2.4 Testing stage</a:t>
            </a:r>
          </a:p>
        </p:txBody>
      </p:sp>
      <p:sp>
        <p:nvSpPr>
          <p:cNvPr id="27" name="文本框 26"/>
          <p:cNvSpPr txBox="1"/>
          <p:nvPr/>
        </p:nvSpPr>
        <p:spPr>
          <a:xfrm>
            <a:off x="392023" y="635907"/>
            <a:ext cx="1033937" cy="169277"/>
          </a:xfrm>
          <a:prstGeom prst="rect">
            <a:avLst/>
          </a:prstGeom>
          <a:noFill/>
        </p:spPr>
        <p:txBody>
          <a:bodyPr wrap="none" lIns="0" tIns="0" rIns="0" bIns="0" rtlCol="0">
            <a:spAutoFit/>
          </a:bodyPr>
          <a:lstStyle/>
          <a:p>
            <a:pPr defTabSz="964565"/>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How to generate</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9" name="文本框 8">
            <a:extLst>
              <a:ext uri="{FF2B5EF4-FFF2-40B4-BE49-F238E27FC236}">
                <a16:creationId xmlns:a16="http://schemas.microsoft.com/office/drawing/2014/main" id="{5BB3AD16-F94A-21FE-DD3E-1D8B5B985EA1}"/>
              </a:ext>
            </a:extLst>
          </p:cNvPr>
          <p:cNvSpPr txBox="1"/>
          <p:nvPr/>
        </p:nvSpPr>
        <p:spPr>
          <a:xfrm>
            <a:off x="391795" y="1343399"/>
            <a:ext cx="6430616" cy="341632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我们训练形状和姿势编码器，如MRAA所示。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形状编码器学习S的关键点的形状，姿势编码器学习Dt的关键点姿势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然后，解码器重建关键点，保留S的形状和Dt的姿势。编码器和解码器都由全连接层实现。我们使用视频中两帧的关键点来训练网络，其中一帧的关键点将</a:t>
            </a:r>
            <a:r>
              <a:rPr lang="zh-CN" altLang="en-US" b="1" dirty="0">
                <a:latin typeface="微软雅黑" panose="020B0503020204020204" pitchFamily="34" charset="-122"/>
                <a:ea typeface="微软雅黑" panose="020B0503020204020204" pitchFamily="34" charset="-122"/>
              </a:rPr>
              <a:t>随机变形</a:t>
            </a:r>
            <a:r>
              <a:rPr lang="zh-CN" altLang="en-US" dirty="0">
                <a:latin typeface="微软雅黑" panose="020B0503020204020204" pitchFamily="34" charset="-122"/>
                <a:ea typeface="微软雅黑" panose="020B0503020204020204" pitchFamily="34" charset="-122"/>
              </a:rPr>
              <a:t>以模拟不同身份的姿势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L1损失用于鼓励网络在变形之前重建关键点。对于图像动画，我们将S和Dt的关键点输入到形状和姿势编码器中以获得重建的关键点，然后使用等式（6）来估计运动</a:t>
            </a:r>
          </a:p>
        </p:txBody>
      </p:sp>
      <p:pic>
        <p:nvPicPr>
          <p:cNvPr id="3" name="图片 2">
            <a:extLst>
              <a:ext uri="{FF2B5EF4-FFF2-40B4-BE49-F238E27FC236}">
                <a16:creationId xmlns:a16="http://schemas.microsoft.com/office/drawing/2014/main" id="{ACEF09B0-1F4D-9005-D374-F95E7406663F}"/>
              </a:ext>
            </a:extLst>
          </p:cNvPr>
          <p:cNvPicPr>
            <a:picLocks noChangeAspect="1"/>
          </p:cNvPicPr>
          <p:nvPr/>
        </p:nvPicPr>
        <p:blipFill>
          <a:blip r:embed="rId3"/>
          <a:stretch>
            <a:fillRect/>
          </a:stretch>
        </p:blipFill>
        <p:spPr>
          <a:xfrm>
            <a:off x="7077447" y="3197225"/>
            <a:ext cx="4600575" cy="838200"/>
          </a:xfrm>
          <a:prstGeom prst="rect">
            <a:avLst/>
          </a:prstGeom>
        </p:spPr>
      </p:pic>
      <p:sp>
        <p:nvSpPr>
          <p:cNvPr id="2" name="文本框 1">
            <a:extLst>
              <a:ext uri="{FF2B5EF4-FFF2-40B4-BE49-F238E27FC236}">
                <a16:creationId xmlns:a16="http://schemas.microsoft.com/office/drawing/2014/main" id="{DF1DDE51-9F18-5AA4-B03C-3F33128C3359}"/>
              </a:ext>
            </a:extLst>
          </p:cNvPr>
          <p:cNvSpPr txBox="1"/>
          <p:nvPr/>
        </p:nvSpPr>
        <p:spPr>
          <a:xfrm>
            <a:off x="3698617" y="336943"/>
            <a:ext cx="6430616"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三种模式的对比</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56393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040348" y="3060294"/>
            <a:ext cx="6029216" cy="178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论文阅读报告</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en-US" altLang="zh-CN"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Experiments</a:t>
            </a:r>
            <a:endParaRPr lang="zh-CN" altLang="en-US"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4661532" y="2506360"/>
            <a:ext cx="240803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C</a:t>
            </a:r>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omputer Graphics</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089"/>
            <a:ext cx="3453189"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a:t>
            </a:r>
            <a:r>
              <a:rPr lang="en-US" altLang="zh-CN"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3</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accent1">
              <a:lumMod val="50000"/>
            </a:schemeClr>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493514" y="1489047"/>
            <a:ext cx="1769715" cy="3794592"/>
          </a:xfrm>
          <a:prstGeom prst="rect">
            <a:avLst/>
          </a:prstGeom>
          <a:noFill/>
        </p:spPr>
        <p:txBody>
          <a:bodyPr vert="eaVert" wrap="square" lIns="0" tIns="0" rIns="0" bIns="0" rtlCol="0" anchor="ctr" anchorCtr="0">
            <a:spAutoFit/>
          </a:bodyPr>
          <a:lstStyle/>
          <a:p>
            <a:pPr algn="ctr"/>
            <a:r>
              <a:rPr lang="zh-CN" altLang="en-US" sz="115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1645732" y="3047789"/>
            <a:ext cx="3299296" cy="677108"/>
          </a:xfrm>
          <a:prstGeom prst="rect">
            <a:avLst/>
          </a:prstGeom>
          <a:noFill/>
        </p:spPr>
        <p:txBody>
          <a:bodyPr wrap="square" lIns="0" tIns="0" rIns="0" bIns="0">
            <a:spAutoFit/>
          </a:bodyPr>
          <a:lstStyle/>
          <a:p>
            <a:pPr algn="ctr">
              <a:defRPr/>
            </a:pPr>
            <a:r>
              <a:rPr lang="en-US" altLang="zh-CN"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5710332" y="2023589"/>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6241157" y="1961143"/>
            <a:ext cx="333104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Introduction</a:t>
            </a:r>
            <a:endPar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MH_Number_2"/>
          <p:cNvSpPr/>
          <p:nvPr>
            <p:custDataLst>
              <p:tags r:id="rId5"/>
            </p:custDataLst>
          </p:nvPr>
        </p:nvSpPr>
        <p:spPr>
          <a:xfrm>
            <a:off x="5710332" y="2893105"/>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6241157" y="2830660"/>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Method</a:t>
            </a:r>
            <a:endPar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Number_3"/>
          <p:cNvSpPr/>
          <p:nvPr>
            <p:custDataLst>
              <p:tags r:id="rId7"/>
            </p:custDataLst>
          </p:nvPr>
        </p:nvSpPr>
        <p:spPr>
          <a:xfrm>
            <a:off x="5710332" y="3762621"/>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6241157" y="3700176"/>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Experiments</a:t>
            </a:r>
            <a:endPar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Number_4"/>
          <p:cNvSpPr/>
          <p:nvPr>
            <p:custDataLst>
              <p:tags r:id="rId9"/>
            </p:custDataLst>
          </p:nvPr>
        </p:nvSpPr>
        <p:spPr>
          <a:xfrm>
            <a:off x="5710332" y="4632137"/>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6241157" y="4569691"/>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Test</a:t>
            </a:r>
            <a:endPar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accent1">
              <a:lumMod val="50000"/>
            </a:schemeClr>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15584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4" name="文本框 23"/>
          <p:cNvSpPr txBox="1"/>
          <p:nvPr/>
        </p:nvSpPr>
        <p:spPr>
          <a:xfrm>
            <a:off x="392023" y="266575"/>
            <a:ext cx="3495675" cy="368935"/>
          </a:xfrm>
          <a:prstGeom prst="rect">
            <a:avLst/>
          </a:prstGeom>
          <a:noFill/>
        </p:spPr>
        <p:txBody>
          <a:bodyPr wrap="none" lIns="0" tIns="0" rIns="0" bIns="0" rtlCol="0">
            <a:spAutoFit/>
          </a:bodyPr>
          <a:lstStyle/>
          <a:p>
            <a:pPr defTabSz="964565"/>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Experimental evaluation</a:t>
            </a:r>
          </a:p>
        </p:txBody>
      </p:sp>
      <p:sp>
        <p:nvSpPr>
          <p:cNvPr id="2" name="文本框 1"/>
          <p:cNvSpPr txBox="1"/>
          <p:nvPr/>
        </p:nvSpPr>
        <p:spPr>
          <a:xfrm>
            <a:off x="5781675" y="952500"/>
            <a:ext cx="6131560" cy="2306955"/>
          </a:xfrm>
          <a:prstGeom prst="rect">
            <a:avLst/>
          </a:prstGeom>
          <a:noFill/>
        </p:spPr>
        <p:txBody>
          <a:bodyPr wrap="square" rtlCol="0">
            <a:spAutoFit/>
          </a:bodyPr>
          <a:lstStyle/>
          <a:p>
            <a:r>
              <a:rPr lang="zh-CN" altLang="en-US"/>
              <a:t>L1表示驱动图与生成图像素L1距离；</a:t>
            </a:r>
          </a:p>
          <a:p>
            <a:r>
              <a:rPr lang="zh-CN" altLang="en-US"/>
              <a:t>Average keypoint distance (AKD)表示生成图与驱动图关键点距离；</a:t>
            </a:r>
          </a:p>
          <a:p>
            <a:r>
              <a:rPr lang="zh-CN" altLang="en-US"/>
              <a:t>Missing keypoint rate (MKR)表示驱动图中存在但是生成图中不存在的关键点比率；</a:t>
            </a:r>
          </a:p>
          <a:p>
            <a:r>
              <a:rPr lang="zh-CN" altLang="en-US"/>
              <a:t>Average Euclidean distance (AED)表示使用reid模型提取生成图与驱动图特征，比较两者之间L2损失；</a:t>
            </a:r>
          </a:p>
          <a:p>
            <a:endParaRPr lang="zh-CN" altLang="en-US"/>
          </a:p>
        </p:txBody>
      </p:sp>
      <p:sp>
        <p:nvSpPr>
          <p:cNvPr id="3" name="文本框 2"/>
          <p:cNvSpPr txBox="1"/>
          <p:nvPr/>
        </p:nvSpPr>
        <p:spPr>
          <a:xfrm>
            <a:off x="885190" y="1024255"/>
            <a:ext cx="4676140" cy="1198880"/>
          </a:xfrm>
          <a:prstGeom prst="rect">
            <a:avLst/>
          </a:prstGeom>
          <a:noFill/>
        </p:spPr>
        <p:txBody>
          <a:bodyPr wrap="square" rtlCol="0">
            <a:spAutoFit/>
          </a:bodyPr>
          <a:lstStyle/>
          <a:p>
            <a:r>
              <a:rPr lang="zh-CN" altLang="en-US"/>
              <a:t>下图为论文中对实验效果的客观指标测评。将论文中使用方法训练出的模型与其余四种方法训练的模型在四个测试集上横向对比。选择的客观测试指标与</a:t>
            </a:r>
            <a:r>
              <a:rPr lang="en-US" altLang="zh-CN"/>
              <a:t>MRAA</a:t>
            </a:r>
            <a:r>
              <a:rPr lang="zh-CN" altLang="en-US"/>
              <a:t>中一致</a:t>
            </a:r>
          </a:p>
        </p:txBody>
      </p:sp>
      <p:pic>
        <p:nvPicPr>
          <p:cNvPr id="4" name="图片 3"/>
          <p:cNvPicPr>
            <a:picLocks noChangeAspect="1"/>
          </p:cNvPicPr>
          <p:nvPr/>
        </p:nvPicPr>
        <p:blipFill>
          <a:blip r:embed="rId3"/>
          <a:stretch>
            <a:fillRect/>
          </a:stretch>
        </p:blipFill>
        <p:spPr>
          <a:xfrm>
            <a:off x="668655" y="3112135"/>
            <a:ext cx="11506835" cy="3498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3056255" cy="368935"/>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Compare with MRAA</a:t>
            </a:r>
          </a:p>
        </p:txBody>
      </p:sp>
      <p:pic>
        <p:nvPicPr>
          <p:cNvPr id="2" name="图片 1"/>
          <p:cNvPicPr>
            <a:picLocks noChangeAspect="1"/>
          </p:cNvPicPr>
          <p:nvPr/>
        </p:nvPicPr>
        <p:blipFill>
          <a:blip r:embed="rId3"/>
          <a:srcRect l="13198" t="5455" r="13628" b="14729"/>
          <a:stretch>
            <a:fillRect/>
          </a:stretch>
        </p:blipFill>
        <p:spPr>
          <a:xfrm>
            <a:off x="391795" y="1240155"/>
            <a:ext cx="5455920" cy="4658360"/>
          </a:xfrm>
          <a:prstGeom prst="rect">
            <a:avLst/>
          </a:prstGeom>
        </p:spPr>
      </p:pic>
      <p:pic>
        <p:nvPicPr>
          <p:cNvPr id="4" name="图片 3"/>
          <p:cNvPicPr>
            <a:picLocks noChangeAspect="1"/>
          </p:cNvPicPr>
          <p:nvPr/>
        </p:nvPicPr>
        <p:blipFill>
          <a:blip r:embed="rId4"/>
          <a:srcRect l="10038" t="3158" r="7127" b="14802"/>
          <a:stretch>
            <a:fillRect/>
          </a:stretch>
        </p:blipFill>
        <p:spPr>
          <a:xfrm>
            <a:off x="6501765" y="1096645"/>
            <a:ext cx="6094095" cy="4801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3056255" cy="368935"/>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Compare with MRAA</a:t>
            </a:r>
          </a:p>
        </p:txBody>
      </p:sp>
      <p:pic>
        <p:nvPicPr>
          <p:cNvPr id="3" name="图片 2"/>
          <p:cNvPicPr>
            <a:picLocks noChangeAspect="1"/>
          </p:cNvPicPr>
          <p:nvPr/>
        </p:nvPicPr>
        <p:blipFill>
          <a:blip r:embed="rId3"/>
          <a:stretch>
            <a:fillRect/>
          </a:stretch>
        </p:blipFill>
        <p:spPr>
          <a:xfrm>
            <a:off x="308610" y="735965"/>
            <a:ext cx="11944350" cy="6356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3056255" cy="368935"/>
          </a:xfrm>
          <a:prstGeom prst="rect">
            <a:avLst/>
          </a:prstGeom>
          <a:noFill/>
        </p:spPr>
        <p:txBody>
          <a:bodyPr wrap="none" lIns="0" tIns="0" rIns="0" bIns="0" rtlCol="0">
            <a:spAutoFit/>
          </a:bodyPr>
          <a:lstStyle/>
          <a:p>
            <a:pPr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Compare with MRAA</a:t>
            </a:r>
          </a:p>
        </p:txBody>
      </p:sp>
      <p:sp>
        <p:nvSpPr>
          <p:cNvPr id="3" name="文本框 2"/>
          <p:cNvSpPr txBox="1"/>
          <p:nvPr/>
        </p:nvSpPr>
        <p:spPr>
          <a:xfrm>
            <a:off x="1028700" y="1024255"/>
            <a:ext cx="6121400" cy="626110"/>
          </a:xfrm>
          <a:prstGeom prst="rect">
            <a:avLst/>
          </a:prstGeom>
          <a:noFill/>
        </p:spPr>
        <p:txBody>
          <a:bodyPr wrap="square" rtlCol="0">
            <a:noAutofit/>
          </a:bodyPr>
          <a:lstStyle/>
          <a:p>
            <a:r>
              <a:rPr lang="zh-CN" altLang="en-US"/>
              <a:t>下图为人类评论员对论文中使用方法生成视频与</a:t>
            </a:r>
            <a:r>
              <a:rPr lang="en-US" altLang="zh-CN"/>
              <a:t>MRAA</a:t>
            </a:r>
            <a:r>
              <a:rPr lang="zh-CN" altLang="en-US"/>
              <a:t>生成视频在连续性和真实性上的主观赞同比。</a:t>
            </a:r>
          </a:p>
        </p:txBody>
      </p:sp>
      <p:pic>
        <p:nvPicPr>
          <p:cNvPr id="25" name="图片 24"/>
          <p:cNvPicPr>
            <a:picLocks noChangeAspect="1"/>
          </p:cNvPicPr>
          <p:nvPr>
            <p:custDataLst>
              <p:tags r:id="rId1"/>
            </p:custDataLst>
          </p:nvPr>
        </p:nvPicPr>
        <p:blipFill>
          <a:blip r:embed="rId4"/>
          <a:stretch>
            <a:fillRect/>
          </a:stretch>
        </p:blipFill>
        <p:spPr>
          <a:xfrm>
            <a:off x="812800" y="1888490"/>
            <a:ext cx="9619615" cy="4316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3162935" cy="368935"/>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ablation experiments</a:t>
            </a:r>
          </a:p>
        </p:txBody>
      </p:sp>
      <p:pic>
        <p:nvPicPr>
          <p:cNvPr id="3" name="图片 2"/>
          <p:cNvPicPr>
            <a:picLocks noChangeAspect="1"/>
          </p:cNvPicPr>
          <p:nvPr/>
        </p:nvPicPr>
        <p:blipFill>
          <a:blip r:embed="rId3"/>
          <a:stretch>
            <a:fillRect/>
          </a:stretch>
        </p:blipFill>
        <p:spPr>
          <a:xfrm>
            <a:off x="668655" y="1960245"/>
            <a:ext cx="9252585" cy="4670425"/>
          </a:xfrm>
          <a:prstGeom prst="rect">
            <a:avLst/>
          </a:prstGeom>
        </p:spPr>
      </p:pic>
      <p:sp>
        <p:nvSpPr>
          <p:cNvPr id="6" name="文本框 5"/>
          <p:cNvSpPr txBox="1"/>
          <p:nvPr/>
        </p:nvSpPr>
        <p:spPr>
          <a:xfrm>
            <a:off x="956945" y="1024255"/>
            <a:ext cx="4864735" cy="922020"/>
          </a:xfrm>
          <a:prstGeom prst="rect">
            <a:avLst/>
          </a:prstGeom>
          <a:noFill/>
        </p:spPr>
        <p:txBody>
          <a:bodyPr wrap="square" rtlCol="0">
            <a:spAutoFit/>
          </a:bodyPr>
          <a:lstStyle/>
          <a:p>
            <a:r>
              <a:rPr lang="zh-CN" altLang="en-US"/>
              <a:t>下图为消融实验结果，用于测试论文中提出的新方法在模型构造和最终结果客观指标上的作用。</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288033" y="3060134"/>
            <a:ext cx="2781531" cy="178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zh-CN" alt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论文阅读报告</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en-US" altLang="zh-CN"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Test</a:t>
            </a:r>
            <a:endParaRPr lang="zh-CN" altLang="en-US" sz="759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4661532" y="2506360"/>
            <a:ext cx="240803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C</a:t>
            </a:r>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omputer Graphics</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540"/>
            <a:ext cx="3326765" cy="376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04</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accent1">
              <a:lumMod val="50000"/>
            </a:schemeClr>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2721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sp>
        <p:nvSpPr>
          <p:cNvPr id="2" name="文本框 1">
            <a:extLst>
              <a:ext uri="{FF2B5EF4-FFF2-40B4-BE49-F238E27FC236}">
                <a16:creationId xmlns:a16="http://schemas.microsoft.com/office/drawing/2014/main" id="{E3BFB81C-048D-EBB5-FF52-0FC6D5145F5B}"/>
              </a:ext>
            </a:extLst>
          </p:cNvPr>
          <p:cNvSpPr txBox="1"/>
          <p:nvPr/>
        </p:nvSpPr>
        <p:spPr>
          <a:xfrm>
            <a:off x="9777747" y="381620"/>
            <a:ext cx="4536504"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vox</a:t>
            </a:r>
            <a:endParaRPr lang="zh-CN" altLang="en-US"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23BAA5C-1BCC-7102-76DB-ECF767C8A8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2840" y="1074421"/>
            <a:ext cx="1809451" cy="2690978"/>
          </a:xfrm>
          <a:prstGeom prst="rect">
            <a:avLst/>
          </a:prstGeom>
        </p:spPr>
      </p:pic>
      <p:pic>
        <p:nvPicPr>
          <p:cNvPr id="7" name="s">
            <a:hlinkClick r:id="" action="ppaction://media"/>
            <a:extLst>
              <a:ext uri="{FF2B5EF4-FFF2-40B4-BE49-F238E27FC236}">
                <a16:creationId xmlns:a16="http://schemas.microsoft.com/office/drawing/2014/main" id="{1DEA1E70-5FD5-3AC4-EE65-A3E37B41B6B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77447" y="1600101"/>
            <a:ext cx="4968552" cy="4968552"/>
          </a:xfrm>
          <a:prstGeom prst="rect">
            <a:avLst/>
          </a:prstGeom>
        </p:spPr>
      </p:pic>
      <p:pic>
        <p:nvPicPr>
          <p:cNvPr id="8" name="cl">
            <a:hlinkClick r:id="" action="ppaction://media"/>
            <a:extLst>
              <a:ext uri="{FF2B5EF4-FFF2-40B4-BE49-F238E27FC236}">
                <a16:creationId xmlns:a16="http://schemas.microsoft.com/office/drawing/2014/main" id="{E7175124-451E-D76A-1F3E-EDB7FEB421F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604839" y="4039564"/>
            <a:ext cx="2677374" cy="2690978"/>
          </a:xfrm>
          <a:prstGeom prst="rect">
            <a:avLst/>
          </a:prstGeom>
        </p:spPr>
      </p:pic>
    </p:spTree>
    <p:extLst>
      <p:ext uri="{BB962C8B-B14F-4D97-AF65-F5344CB8AC3E}">
        <p14:creationId xmlns:p14="http://schemas.microsoft.com/office/powerpoint/2010/main" val="159869463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0" fill="hold"/>
                                        <p:tgtEl>
                                          <p:spTgt spid="7"/>
                                        </p:tgtEl>
                                      </p:cBhvr>
                                    </p:cmd>
                                  </p:childTnLst>
                                </p:cTn>
                              </p:par>
                              <p:par>
                                <p:cTn id="7" presetID="1" presetClass="mediacall" presetSubtype="0" fill="hold" nodeType="withEffect">
                                  <p:stCondLst>
                                    <p:cond delay="0"/>
                                  </p:stCondLst>
                                  <p:childTnLst>
                                    <p:cmd type="call" cmd="playFrom(0.0)">
                                      <p:cBhvr>
                                        <p:cTn id="8" dur="67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sp>
        <p:nvSpPr>
          <p:cNvPr id="2" name="文本框 1">
            <a:extLst>
              <a:ext uri="{FF2B5EF4-FFF2-40B4-BE49-F238E27FC236}">
                <a16:creationId xmlns:a16="http://schemas.microsoft.com/office/drawing/2014/main" id="{E3BFB81C-048D-EBB5-FF52-0FC6D5145F5B}"/>
              </a:ext>
            </a:extLst>
          </p:cNvPr>
          <p:cNvSpPr txBox="1"/>
          <p:nvPr/>
        </p:nvSpPr>
        <p:spPr>
          <a:xfrm>
            <a:off x="9237687" y="235934"/>
            <a:ext cx="4536504" cy="461665"/>
          </a:xfrm>
          <a:prstGeom prst="rect">
            <a:avLst/>
          </a:prstGeom>
          <a:noFill/>
        </p:spPr>
        <p:txBody>
          <a:bodyPr wrap="square" rtlCol="0">
            <a:spAutoFit/>
          </a:bodyPr>
          <a:lstStyle/>
          <a:p>
            <a:pPr algn="ctr"/>
            <a:r>
              <a:rPr lang="en-US" altLang="zh-CN" sz="2400" b="1" dirty="0" err="1">
                <a:latin typeface="微软雅黑" panose="020B0503020204020204" pitchFamily="34" charset="-122"/>
                <a:ea typeface="微软雅黑" panose="020B0503020204020204" pitchFamily="34" charset="-122"/>
              </a:rPr>
              <a:t>taichi</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2CA1029-8235-8F28-935B-B57105184A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1811" y="823676"/>
            <a:ext cx="3203727" cy="2952328"/>
          </a:xfrm>
          <a:prstGeom prst="rect">
            <a:avLst/>
          </a:prstGeom>
        </p:spPr>
      </p:pic>
      <p:pic>
        <p:nvPicPr>
          <p:cNvPr id="6" name="taichi">
            <a:hlinkClick r:id="" action="ppaction://media"/>
            <a:extLst>
              <a:ext uri="{FF2B5EF4-FFF2-40B4-BE49-F238E27FC236}">
                <a16:creationId xmlns:a16="http://schemas.microsoft.com/office/drawing/2014/main" id="{94B9CE7E-184B-FDEB-6CE5-7F154E8332A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84759" y="3925856"/>
            <a:ext cx="4359275" cy="3055938"/>
          </a:xfrm>
          <a:prstGeom prst="rect">
            <a:avLst/>
          </a:prstGeom>
        </p:spPr>
      </p:pic>
      <p:pic>
        <p:nvPicPr>
          <p:cNvPr id="9" name="taichi1">
            <a:hlinkClick r:id="" action="ppaction://media"/>
            <a:extLst>
              <a:ext uri="{FF2B5EF4-FFF2-40B4-BE49-F238E27FC236}">
                <a16:creationId xmlns:a16="http://schemas.microsoft.com/office/drawing/2014/main" id="{C8C56EDC-26D6-D3D4-7BD3-8E06F979D12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988509" y="1384077"/>
            <a:ext cx="4985482" cy="4985482"/>
          </a:xfrm>
          <a:prstGeom prst="rect">
            <a:avLst/>
          </a:prstGeom>
        </p:spPr>
      </p:pic>
    </p:spTree>
    <p:extLst>
      <p:ext uri="{BB962C8B-B14F-4D97-AF65-F5344CB8AC3E}">
        <p14:creationId xmlns:p14="http://schemas.microsoft.com/office/powerpoint/2010/main" val="16033688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0" fill="hold"/>
                                        <p:tgtEl>
                                          <p:spTgt spid="6"/>
                                        </p:tgtEl>
                                      </p:cBhvr>
                                    </p:cmd>
                                  </p:childTnLst>
                                </p:cTn>
                              </p:par>
                              <p:par>
                                <p:cTn id="7" presetID="1" presetClass="mediacall" presetSubtype="0" fill="hold" nodeType="withEffect">
                                  <p:stCondLst>
                                    <p:cond delay="0"/>
                                  </p:stCondLst>
                                  <p:childTnLst>
                                    <p:cmd type="call" cmd="playFrom(0.0)">
                                      <p:cBhvr>
                                        <p:cTn id="8" dur="35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pic>
        <p:nvPicPr>
          <p:cNvPr id="5" name="图片 4">
            <a:extLst>
              <a:ext uri="{FF2B5EF4-FFF2-40B4-BE49-F238E27FC236}">
                <a16:creationId xmlns:a16="http://schemas.microsoft.com/office/drawing/2014/main" id="{C3B01F9B-FC7D-FFF8-0BD6-D1F786AA04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4879" y="1114648"/>
            <a:ext cx="2160240" cy="2656334"/>
          </a:xfrm>
          <a:prstGeom prst="rect">
            <a:avLst/>
          </a:prstGeom>
        </p:spPr>
      </p:pic>
      <p:pic>
        <p:nvPicPr>
          <p:cNvPr id="7" name="ted1">
            <a:hlinkClick r:id="" action="ppaction://media"/>
            <a:extLst>
              <a:ext uri="{FF2B5EF4-FFF2-40B4-BE49-F238E27FC236}">
                <a16:creationId xmlns:a16="http://schemas.microsoft.com/office/drawing/2014/main" id="{C15DF820-0D3E-A04A-7058-802D28D8AF9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540008" y="1456085"/>
            <a:ext cx="4896544" cy="4896544"/>
          </a:xfrm>
          <a:prstGeom prst="rect">
            <a:avLst/>
          </a:prstGeom>
        </p:spPr>
      </p:pic>
      <p:pic>
        <p:nvPicPr>
          <p:cNvPr id="8" name="ted">
            <a:hlinkClick r:id="" action="ppaction://media"/>
            <a:extLst>
              <a:ext uri="{FF2B5EF4-FFF2-40B4-BE49-F238E27FC236}">
                <a16:creationId xmlns:a16="http://schemas.microsoft.com/office/drawing/2014/main" id="{0732676B-8A56-EC88-2468-E68D1C54D60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72791" y="3799841"/>
            <a:ext cx="4140460" cy="3166234"/>
          </a:xfrm>
          <a:prstGeom prst="rect">
            <a:avLst/>
          </a:prstGeom>
        </p:spPr>
      </p:pic>
      <p:sp>
        <p:nvSpPr>
          <p:cNvPr id="10" name="文本框 9">
            <a:extLst>
              <a:ext uri="{FF2B5EF4-FFF2-40B4-BE49-F238E27FC236}">
                <a16:creationId xmlns:a16="http://schemas.microsoft.com/office/drawing/2014/main" id="{6656BEF2-03FC-786E-928B-8388E6368464}"/>
              </a:ext>
            </a:extLst>
          </p:cNvPr>
          <p:cNvSpPr txBox="1"/>
          <p:nvPr/>
        </p:nvSpPr>
        <p:spPr>
          <a:xfrm>
            <a:off x="9777747" y="381620"/>
            <a:ext cx="4536504" cy="461665"/>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ted</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5031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0" fill="hold"/>
                                        <p:tgtEl>
                                          <p:spTgt spid="7"/>
                                        </p:tgtEl>
                                      </p:cBhvr>
                                    </p:cmd>
                                  </p:childTnLst>
                                </p:cTn>
                              </p:par>
                              <p:par>
                                <p:cTn id="7" presetID="1" presetClass="mediacall" presetSubtype="0" fill="hold" nodeType="withEffect">
                                  <p:stCondLst>
                                    <p:cond delay="0"/>
                                  </p:stCondLst>
                                  <p:childTnLst>
                                    <p:cmd type="call" cmd="playFrom(0.0)">
                                      <p:cBhvr>
                                        <p:cTn id="8" dur="5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sp>
        <p:nvSpPr>
          <p:cNvPr id="10" name="文本框 9">
            <a:extLst>
              <a:ext uri="{FF2B5EF4-FFF2-40B4-BE49-F238E27FC236}">
                <a16:creationId xmlns:a16="http://schemas.microsoft.com/office/drawing/2014/main" id="{6656BEF2-03FC-786E-928B-8388E6368464}"/>
              </a:ext>
            </a:extLst>
          </p:cNvPr>
          <p:cNvSpPr txBox="1"/>
          <p:nvPr/>
        </p:nvSpPr>
        <p:spPr>
          <a:xfrm>
            <a:off x="9777747" y="381620"/>
            <a:ext cx="4536504" cy="461665"/>
          </a:xfrm>
          <a:prstGeom prst="rect">
            <a:avLst/>
          </a:prstGeom>
          <a:noFill/>
        </p:spPr>
        <p:txBody>
          <a:bodyPr wrap="square" rtlCol="0">
            <a:spAutoFit/>
          </a:bodyPr>
          <a:lstStyle/>
          <a:p>
            <a:pPr algn="ctr"/>
            <a:r>
              <a:rPr lang="en-US" altLang="zh-CN" sz="2400" b="1" dirty="0" err="1">
                <a:latin typeface="微软雅黑" panose="020B0503020204020204" pitchFamily="34" charset="-122"/>
                <a:ea typeface="微软雅黑" panose="020B0503020204020204" pitchFamily="34" charset="-122"/>
              </a:rPr>
              <a:t>mgif</a:t>
            </a:r>
            <a:endParaRPr lang="zh-CN" altLang="en-US" sz="2400" b="1" dirty="0">
              <a:latin typeface="微软雅黑" panose="020B0503020204020204" pitchFamily="34" charset="-122"/>
              <a:ea typeface="微软雅黑" panose="020B0503020204020204" pitchFamily="34" charset="-122"/>
            </a:endParaRPr>
          </a:p>
        </p:txBody>
      </p:sp>
      <p:pic>
        <p:nvPicPr>
          <p:cNvPr id="2" name="mgif">
            <a:hlinkClick r:id="" action="ppaction://media"/>
            <a:extLst>
              <a:ext uri="{FF2B5EF4-FFF2-40B4-BE49-F238E27FC236}">
                <a16:creationId xmlns:a16="http://schemas.microsoft.com/office/drawing/2014/main" id="{B48EB5CD-6FFD-5D95-C6FD-7B6BB786FB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25332" y="2104157"/>
            <a:ext cx="3424409" cy="3424409"/>
          </a:xfrm>
          <a:prstGeom prst="rect">
            <a:avLst/>
          </a:prstGeom>
        </p:spPr>
      </p:pic>
      <p:pic>
        <p:nvPicPr>
          <p:cNvPr id="3" name="animal">
            <a:hlinkClick r:id="" action="ppaction://media"/>
            <a:extLst>
              <a:ext uri="{FF2B5EF4-FFF2-40B4-BE49-F238E27FC236}">
                <a16:creationId xmlns:a16="http://schemas.microsoft.com/office/drawing/2014/main" id="{34B3715B-C125-6DF6-48FC-099ABC9E5E4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401915" y="3464869"/>
            <a:ext cx="2019300" cy="1874838"/>
          </a:xfrm>
          <a:prstGeom prst="rect">
            <a:avLst/>
          </a:prstGeom>
        </p:spPr>
      </p:pic>
      <p:pic>
        <p:nvPicPr>
          <p:cNvPr id="6" name="图片 5">
            <a:extLst>
              <a:ext uri="{FF2B5EF4-FFF2-40B4-BE49-F238E27FC236}">
                <a16:creationId xmlns:a16="http://schemas.microsoft.com/office/drawing/2014/main" id="{866376C8-D5CA-DF66-E337-0AFD98009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0777" y="1475078"/>
            <a:ext cx="1242060" cy="1150620"/>
          </a:xfrm>
          <a:prstGeom prst="rect">
            <a:avLst/>
          </a:prstGeom>
        </p:spPr>
      </p:pic>
    </p:spTree>
    <p:extLst>
      <p:ext uri="{BB962C8B-B14F-4D97-AF65-F5344CB8AC3E}">
        <p14:creationId xmlns:p14="http://schemas.microsoft.com/office/powerpoint/2010/main" val="9888672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0" fill="hold"/>
                                        <p:tgtEl>
                                          <p:spTgt spid="2"/>
                                        </p:tgtEl>
                                      </p:cBhvr>
                                    </p:cmd>
                                  </p:childTnLst>
                                </p:cTn>
                              </p:par>
                              <p:par>
                                <p:cTn id="7" presetID="1" presetClass="mediacall" presetSubtype="0" fill="hold" nodeType="withEffect">
                                  <p:stCondLst>
                                    <p:cond delay="0"/>
                                  </p:stCondLst>
                                  <p:childTnLst>
                                    <p:cmd type="call" cmd="playFrom(0.0)">
                                      <p:cBhvr>
                                        <p:cTn id="8" dur="27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207061" y="3060294"/>
            <a:ext cx="5862503" cy="178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pPr algn="r"/>
            <a:r>
              <a:rPr lang="zh-CN" alt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论文阅读报告</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en-US" altLang="zh-CN" sz="7593" b="1" dirty="0">
                <a:solidFill>
                  <a:schemeClr val="accent1"/>
                </a:solidFill>
                <a:latin typeface="Arial" panose="020B0604020202020204" pitchFamily="34" charset="0"/>
                <a:ea typeface="微软雅黑" panose="020B0503020204020204" pitchFamily="34" charset="-122"/>
                <a:sym typeface="Arial" panose="020B0604020202020204" pitchFamily="34" charset="0"/>
              </a:rPr>
              <a:t>Introduction</a:t>
            </a:r>
            <a:endParaRPr lang="zh-CN" altLang="en-US" sz="7593"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4661532" y="2506360"/>
            <a:ext cx="2408032" cy="40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2" dirty="0">
                <a:solidFill>
                  <a:schemeClr val="accent1"/>
                </a:solidFill>
                <a:latin typeface="Arial" panose="020B0604020202020204" pitchFamily="34" charset="0"/>
                <a:ea typeface="微软雅黑" panose="020B0503020204020204" pitchFamily="34" charset="-122"/>
                <a:sym typeface="Arial" panose="020B0604020202020204" pitchFamily="34" charset="0"/>
              </a:rPr>
              <a:t>C</a:t>
            </a:r>
            <a:r>
              <a:rPr lang="en-US" altLang="zh-CN" sz="2002" dirty="0">
                <a:solidFill>
                  <a:schemeClr val="accent1"/>
                </a:solidFill>
                <a:latin typeface="Arial" panose="020B0604020202020204" pitchFamily="34" charset="0"/>
                <a:ea typeface="微软雅黑" panose="020B0503020204020204" pitchFamily="34" charset="-122"/>
                <a:sym typeface="Arial" panose="020B0604020202020204" pitchFamily="34" charset="0"/>
              </a:rPr>
              <a:t>omputer Graphics</a:t>
            </a:r>
          </a:p>
        </p:txBody>
      </p:sp>
      <p:sp>
        <p:nvSpPr>
          <p:cNvPr id="5125" name="直接连接符 11"/>
          <p:cNvSpPr>
            <a:spLocks noChangeShapeType="1"/>
          </p:cNvSpPr>
          <p:nvPr/>
        </p:nvSpPr>
        <p:spPr bwMode="auto">
          <a:xfrm>
            <a:off x="1564714" y="2943331"/>
            <a:ext cx="5504850" cy="1675"/>
          </a:xfrm>
          <a:prstGeom prst="line">
            <a:avLst/>
          </a:prstGeom>
          <a:noFill/>
          <a:ln w="6350" cap="flat" cmpd="sng">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002">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293470" y="1614088"/>
            <a:ext cx="2994731"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spAutoFit/>
          </a:bodyPr>
          <a:lstStyle/>
          <a:p>
            <a:r>
              <a:rPr lang="en-US" sz="23900" dirty="0">
                <a:solidFill>
                  <a:schemeClr val="accent2"/>
                </a:solidFill>
                <a:latin typeface="Impact" panose="020B0806030902050204" pitchFamily="34" charset="0"/>
                <a:ea typeface="微软雅黑" panose="020B0503020204020204" pitchFamily="34" charset="-122"/>
                <a:sym typeface="Arial" panose="020B0604020202020204" pitchFamily="34" charset="0"/>
              </a:rPr>
              <a:t>01</a:t>
            </a:r>
            <a:endParaRPr lang="zh-CN" altLang="en-US" sz="23900" b="1"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0" y="4091804"/>
            <a:ext cx="5265494" cy="3140846"/>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984828" y="4640949"/>
            <a:ext cx="9873922" cy="2591700"/>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solidFill>
            <a:schemeClr val="accent1">
              <a:lumMod val="50000"/>
            </a:schemeClr>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2026998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92023" y="266575"/>
            <a:ext cx="2019784"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 four datasets</a:t>
            </a:r>
          </a:p>
        </p:txBody>
      </p:sp>
      <p:sp>
        <p:nvSpPr>
          <p:cNvPr id="10" name="文本框 9">
            <a:extLst>
              <a:ext uri="{FF2B5EF4-FFF2-40B4-BE49-F238E27FC236}">
                <a16:creationId xmlns:a16="http://schemas.microsoft.com/office/drawing/2014/main" id="{6656BEF2-03FC-786E-928B-8388E6368464}"/>
              </a:ext>
            </a:extLst>
          </p:cNvPr>
          <p:cNvSpPr txBox="1"/>
          <p:nvPr/>
        </p:nvSpPr>
        <p:spPr>
          <a:xfrm>
            <a:off x="9777747" y="381620"/>
            <a:ext cx="4536504" cy="461665"/>
          </a:xfrm>
          <a:prstGeom prst="rect">
            <a:avLst/>
          </a:prstGeom>
          <a:noFill/>
        </p:spPr>
        <p:txBody>
          <a:bodyPr wrap="square" rtlCol="0">
            <a:spAutoFit/>
          </a:bodyPr>
          <a:lstStyle/>
          <a:p>
            <a:pPr algn="ctr"/>
            <a:r>
              <a:rPr lang="en-US" altLang="zh-CN" sz="2400" b="1" dirty="0" err="1">
                <a:latin typeface="微软雅黑" panose="020B0503020204020204" pitchFamily="34" charset="-122"/>
                <a:ea typeface="微软雅黑" panose="020B0503020204020204" pitchFamily="34" charset="-122"/>
              </a:rPr>
              <a:t>mgif</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806437D-FF54-B8F2-2467-226D3E6B4799}"/>
              </a:ext>
            </a:extLst>
          </p:cNvPr>
          <p:cNvSpPr txBox="1"/>
          <p:nvPr/>
        </p:nvSpPr>
        <p:spPr>
          <a:xfrm>
            <a:off x="524719" y="1177449"/>
            <a:ext cx="7157884" cy="646331"/>
          </a:xfrm>
          <a:prstGeom prst="rect">
            <a:avLst/>
          </a:prstGeom>
          <a:noFill/>
        </p:spPr>
        <p:txBody>
          <a:bodyPr wrap="square">
            <a:spAutoFit/>
          </a:bodyPr>
          <a:lstStyle/>
          <a:p>
            <a:r>
              <a:rPr lang="en-US" altLang="zh-CN" dirty="0">
                <a:hlinkClick r:id="rId3"/>
              </a:rPr>
              <a:t>yoyo-</a:t>
            </a:r>
            <a:r>
              <a:rPr lang="en-US" altLang="zh-CN" dirty="0" err="1">
                <a:hlinkClick r:id="rId3"/>
              </a:rPr>
              <a:t>nb</a:t>
            </a:r>
            <a:r>
              <a:rPr lang="en-US" altLang="zh-CN" dirty="0">
                <a:hlinkClick r:id="rId3"/>
              </a:rPr>
              <a:t>/thin-plate-spline-motion-model – Run with an API on Replicate</a:t>
            </a:r>
            <a:endParaRPr lang="en-US" altLang="zh-CN" dirty="0"/>
          </a:p>
          <a:p>
            <a:r>
              <a:rPr lang="en-US" altLang="zh-CN" dirty="0"/>
              <a:t>https://replicate.com/yoyo-nb/thin-plate-spline-motion-model</a:t>
            </a:r>
            <a:endParaRPr lang="zh-CN" altLang="en-US" dirty="0"/>
          </a:p>
        </p:txBody>
      </p:sp>
      <p:pic>
        <p:nvPicPr>
          <p:cNvPr id="8" name="图片 7">
            <a:extLst>
              <a:ext uri="{FF2B5EF4-FFF2-40B4-BE49-F238E27FC236}">
                <a16:creationId xmlns:a16="http://schemas.microsoft.com/office/drawing/2014/main" id="{910EB4FB-E58D-AABB-25D2-DEC701EDFC15}"/>
              </a:ext>
            </a:extLst>
          </p:cNvPr>
          <p:cNvPicPr>
            <a:picLocks noChangeAspect="1"/>
          </p:cNvPicPr>
          <p:nvPr/>
        </p:nvPicPr>
        <p:blipFill>
          <a:blip r:embed="rId4"/>
          <a:stretch>
            <a:fillRect/>
          </a:stretch>
        </p:blipFill>
        <p:spPr>
          <a:xfrm>
            <a:off x="368540" y="2008446"/>
            <a:ext cx="5876847" cy="2255951"/>
          </a:xfrm>
          <a:prstGeom prst="rect">
            <a:avLst/>
          </a:prstGeom>
        </p:spPr>
      </p:pic>
      <p:pic>
        <p:nvPicPr>
          <p:cNvPr id="11" name="图片 10">
            <a:extLst>
              <a:ext uri="{FF2B5EF4-FFF2-40B4-BE49-F238E27FC236}">
                <a16:creationId xmlns:a16="http://schemas.microsoft.com/office/drawing/2014/main" id="{249AFB0F-05D1-8B60-BBFC-A78C82B46C50}"/>
              </a:ext>
            </a:extLst>
          </p:cNvPr>
          <p:cNvPicPr>
            <a:picLocks noChangeAspect="1"/>
          </p:cNvPicPr>
          <p:nvPr/>
        </p:nvPicPr>
        <p:blipFill>
          <a:blip r:embed="rId5"/>
          <a:stretch>
            <a:fillRect/>
          </a:stretch>
        </p:blipFill>
        <p:spPr>
          <a:xfrm>
            <a:off x="6933431" y="2405329"/>
            <a:ext cx="5402758" cy="4212224"/>
          </a:xfrm>
          <a:prstGeom prst="rect">
            <a:avLst/>
          </a:prstGeom>
        </p:spPr>
      </p:pic>
      <p:pic>
        <p:nvPicPr>
          <p:cNvPr id="13" name="图片 12">
            <a:extLst>
              <a:ext uri="{FF2B5EF4-FFF2-40B4-BE49-F238E27FC236}">
                <a16:creationId xmlns:a16="http://schemas.microsoft.com/office/drawing/2014/main" id="{C4028C0B-8329-3F8A-6628-6796790AF293}"/>
              </a:ext>
            </a:extLst>
          </p:cNvPr>
          <p:cNvPicPr>
            <a:picLocks noChangeAspect="1"/>
          </p:cNvPicPr>
          <p:nvPr/>
        </p:nvPicPr>
        <p:blipFill>
          <a:blip r:embed="rId6"/>
          <a:stretch>
            <a:fillRect/>
          </a:stretch>
        </p:blipFill>
        <p:spPr>
          <a:xfrm>
            <a:off x="2036887" y="4291402"/>
            <a:ext cx="3276400" cy="2941248"/>
          </a:xfrm>
          <a:prstGeom prst="rect">
            <a:avLst/>
          </a:prstGeom>
        </p:spPr>
      </p:pic>
      <p:sp>
        <p:nvSpPr>
          <p:cNvPr id="3" name="文本框 2">
            <a:extLst>
              <a:ext uri="{FF2B5EF4-FFF2-40B4-BE49-F238E27FC236}">
                <a16:creationId xmlns:a16="http://schemas.microsoft.com/office/drawing/2014/main" id="{DB2ABCE4-8EF5-8B6C-153A-7CC977EE8195}"/>
              </a:ext>
            </a:extLst>
          </p:cNvPr>
          <p:cNvSpPr txBox="1"/>
          <p:nvPr/>
        </p:nvSpPr>
        <p:spPr>
          <a:xfrm>
            <a:off x="7293471" y="900449"/>
            <a:ext cx="7157884" cy="1200329"/>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24292F"/>
                </a:solidFill>
                <a:effectLst/>
                <a:latin typeface="-apple-system"/>
              </a:rPr>
              <a:t>vox for talking face,</a:t>
            </a:r>
          </a:p>
          <a:p>
            <a:pPr algn="l">
              <a:buFont typeface="Arial" panose="020B0604020202020204" pitchFamily="34" charset="0"/>
              <a:buChar char="•"/>
            </a:pPr>
            <a:r>
              <a:rPr lang="en-US" altLang="zh-CN" b="0" i="0" dirty="0" err="1">
                <a:solidFill>
                  <a:srgbClr val="24292F"/>
                </a:solidFill>
                <a:effectLst/>
                <a:latin typeface="-apple-system"/>
              </a:rPr>
              <a:t>taichi</a:t>
            </a:r>
            <a:r>
              <a:rPr lang="en-US" altLang="zh-CN" b="0" i="0" dirty="0">
                <a:solidFill>
                  <a:srgbClr val="24292F"/>
                </a:solidFill>
                <a:effectLst/>
                <a:latin typeface="-apple-system"/>
              </a:rPr>
              <a:t> for full body,</a:t>
            </a:r>
          </a:p>
          <a:p>
            <a:pPr algn="l">
              <a:buFont typeface="Arial" panose="020B0604020202020204" pitchFamily="34" charset="0"/>
              <a:buChar char="•"/>
            </a:pPr>
            <a:r>
              <a:rPr lang="en-US" altLang="zh-CN" b="0" i="0" dirty="0">
                <a:solidFill>
                  <a:srgbClr val="24292F"/>
                </a:solidFill>
                <a:effectLst/>
                <a:latin typeface="-apple-system"/>
              </a:rPr>
              <a:t>ted for upper part of body,</a:t>
            </a:r>
          </a:p>
          <a:p>
            <a:pPr algn="l">
              <a:buFont typeface="Arial" panose="020B0604020202020204" pitchFamily="34" charset="0"/>
              <a:buChar char="•"/>
            </a:pPr>
            <a:r>
              <a:rPr lang="en-US" altLang="zh-CN" b="0" i="0" dirty="0" err="1">
                <a:solidFill>
                  <a:srgbClr val="24292F"/>
                </a:solidFill>
                <a:effectLst/>
                <a:latin typeface="-apple-system"/>
              </a:rPr>
              <a:t>mgif</a:t>
            </a:r>
            <a:r>
              <a:rPr lang="en-US" altLang="zh-CN" b="0" i="0" dirty="0">
                <a:solidFill>
                  <a:srgbClr val="24292F"/>
                </a:solidFill>
                <a:effectLst/>
                <a:latin typeface="-apple-system"/>
              </a:rPr>
              <a:t> for pixel animation of running animal.</a:t>
            </a:r>
          </a:p>
        </p:txBody>
      </p:sp>
    </p:spTree>
    <p:extLst>
      <p:ext uri="{BB962C8B-B14F-4D97-AF65-F5344CB8AC3E}">
        <p14:creationId xmlns:p14="http://schemas.microsoft.com/office/powerpoint/2010/main" val="19156078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80703" y="266575"/>
            <a:ext cx="2554867"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Your own dataset</a:t>
            </a:r>
          </a:p>
        </p:txBody>
      </p:sp>
      <p:sp>
        <p:nvSpPr>
          <p:cNvPr id="4" name="文本框 3">
            <a:extLst>
              <a:ext uri="{FF2B5EF4-FFF2-40B4-BE49-F238E27FC236}">
                <a16:creationId xmlns:a16="http://schemas.microsoft.com/office/drawing/2014/main" id="{81946237-606C-1655-9D6B-464B5BA86584}"/>
              </a:ext>
            </a:extLst>
          </p:cNvPr>
          <p:cNvSpPr txBox="1"/>
          <p:nvPr/>
        </p:nvSpPr>
        <p:spPr>
          <a:xfrm>
            <a:off x="2619863" y="2320181"/>
            <a:ext cx="7157884" cy="2862322"/>
          </a:xfrm>
          <a:prstGeom prst="rect">
            <a:avLst/>
          </a:prstGeom>
          <a:noFill/>
        </p:spPr>
        <p:txBody>
          <a:bodyPr wrap="square">
            <a:spAutoFit/>
          </a:bodyPr>
          <a:lstStyle/>
          <a:p>
            <a:pPr algn="l"/>
            <a:r>
              <a:rPr lang="en-US" altLang="zh-CN" b="1" i="0" dirty="0">
                <a:solidFill>
                  <a:srgbClr val="57606A"/>
                </a:solidFill>
                <a:effectLst/>
                <a:latin typeface="-apple-system"/>
              </a:rPr>
              <a:t>Training on your own dataset</a:t>
            </a:r>
          </a:p>
          <a:p>
            <a:pPr marL="742950" lvl="1" indent="-285750" algn="l">
              <a:buFont typeface="Arial" panose="020B0604020202020204" pitchFamily="34" charset="0"/>
              <a:buChar char="•"/>
            </a:pPr>
            <a:r>
              <a:rPr lang="en-US" altLang="zh-CN" b="0" i="0" dirty="0">
                <a:solidFill>
                  <a:srgbClr val="57606A"/>
                </a:solidFill>
                <a:effectLst/>
                <a:latin typeface="-apple-system"/>
              </a:rPr>
              <a:t>Resize all the videos to the same size </a:t>
            </a:r>
            <a:r>
              <a:rPr lang="en-US" altLang="zh-CN" b="0" i="0" dirty="0" err="1">
                <a:solidFill>
                  <a:srgbClr val="57606A"/>
                </a:solidFill>
                <a:effectLst/>
                <a:latin typeface="-apple-system"/>
              </a:rPr>
              <a:t>e.g</a:t>
            </a:r>
            <a:r>
              <a:rPr lang="en-US" altLang="zh-CN" b="0" i="0" dirty="0">
                <a:solidFill>
                  <a:srgbClr val="57606A"/>
                </a:solidFill>
                <a:effectLst/>
                <a:latin typeface="-apple-system"/>
              </a:rPr>
              <a:t> 256x256, the videos can be in '.gif', '.mp4' or folder with images. We recommend the later, for each video make a separate folder with all the frames in '.</a:t>
            </a:r>
            <a:r>
              <a:rPr lang="en-US" altLang="zh-CN" b="0" i="0" dirty="0" err="1">
                <a:solidFill>
                  <a:srgbClr val="57606A"/>
                </a:solidFill>
                <a:effectLst/>
                <a:latin typeface="-apple-system"/>
              </a:rPr>
              <a:t>png</a:t>
            </a:r>
            <a:r>
              <a:rPr lang="en-US" altLang="zh-CN" b="0" i="0" dirty="0">
                <a:solidFill>
                  <a:srgbClr val="57606A"/>
                </a:solidFill>
                <a:effectLst/>
                <a:latin typeface="-apple-system"/>
              </a:rPr>
              <a:t>' format. This format is loss-less, and it has better </a:t>
            </a:r>
            <a:r>
              <a:rPr lang="en-US" altLang="zh-CN" b="0" i="0" dirty="0" err="1">
                <a:solidFill>
                  <a:srgbClr val="57606A"/>
                </a:solidFill>
                <a:effectLst/>
                <a:latin typeface="-apple-system"/>
              </a:rPr>
              <a:t>i</a:t>
            </a:r>
            <a:r>
              <a:rPr lang="en-US" altLang="zh-CN" b="0" i="0" dirty="0">
                <a:solidFill>
                  <a:srgbClr val="57606A"/>
                </a:solidFill>
                <a:effectLst/>
                <a:latin typeface="-apple-system"/>
              </a:rPr>
              <a:t>/o performance.</a:t>
            </a:r>
          </a:p>
          <a:p>
            <a:pPr marL="742950" lvl="1" indent="-285750" algn="l">
              <a:buFont typeface="Arial" panose="020B0604020202020204" pitchFamily="34" charset="0"/>
              <a:buChar char="•"/>
            </a:pPr>
            <a:r>
              <a:rPr lang="en-US" altLang="zh-CN" b="0" i="0" dirty="0">
                <a:solidFill>
                  <a:srgbClr val="57606A"/>
                </a:solidFill>
                <a:effectLst/>
                <a:latin typeface="-apple-system"/>
              </a:rPr>
              <a:t>Create a folder data/</a:t>
            </a:r>
            <a:r>
              <a:rPr lang="en-US" altLang="zh-CN" b="0" i="0" dirty="0" err="1">
                <a:solidFill>
                  <a:srgbClr val="57606A"/>
                </a:solidFill>
                <a:effectLst/>
                <a:latin typeface="-apple-system"/>
              </a:rPr>
              <a:t>dataset_name</a:t>
            </a:r>
            <a:r>
              <a:rPr lang="en-US" altLang="zh-CN" b="0" i="0" dirty="0">
                <a:solidFill>
                  <a:srgbClr val="57606A"/>
                </a:solidFill>
                <a:effectLst/>
                <a:latin typeface="-apple-system"/>
              </a:rPr>
              <a:t> with 2 subfolders train and test, put training videos in the train and testing in the test.</a:t>
            </a:r>
          </a:p>
          <a:p>
            <a:pPr marL="742950" lvl="1" indent="-285750" algn="l">
              <a:buFont typeface="Arial" panose="020B0604020202020204" pitchFamily="34" charset="0"/>
              <a:buChar char="•"/>
            </a:pPr>
            <a:r>
              <a:rPr lang="en-US" altLang="zh-CN" b="0" i="0" dirty="0">
                <a:solidFill>
                  <a:srgbClr val="57606A"/>
                </a:solidFill>
                <a:effectLst/>
                <a:latin typeface="-apple-system"/>
              </a:rPr>
              <a:t>Create a config config/</a:t>
            </a:r>
            <a:r>
              <a:rPr lang="en-US" altLang="zh-CN" b="0" i="0" dirty="0" err="1">
                <a:solidFill>
                  <a:srgbClr val="57606A"/>
                </a:solidFill>
                <a:effectLst/>
                <a:latin typeface="-apple-system"/>
              </a:rPr>
              <a:t>dataset_name.yaml</a:t>
            </a:r>
            <a:r>
              <a:rPr lang="en-US" altLang="zh-CN" b="0" i="0" dirty="0">
                <a:solidFill>
                  <a:srgbClr val="57606A"/>
                </a:solidFill>
                <a:effectLst/>
                <a:latin typeface="-apple-system"/>
              </a:rPr>
              <a:t>, in </a:t>
            </a:r>
            <a:r>
              <a:rPr lang="en-US" altLang="zh-CN" b="0" i="0" dirty="0" err="1">
                <a:solidFill>
                  <a:srgbClr val="57606A"/>
                </a:solidFill>
                <a:effectLst/>
                <a:latin typeface="-apple-system"/>
              </a:rPr>
              <a:t>dataset_params</a:t>
            </a:r>
            <a:r>
              <a:rPr lang="en-US" altLang="zh-CN" b="0" i="0" dirty="0">
                <a:solidFill>
                  <a:srgbClr val="57606A"/>
                </a:solidFill>
                <a:effectLst/>
                <a:latin typeface="-apple-system"/>
              </a:rPr>
              <a:t> specify the root </a:t>
            </a:r>
            <a:r>
              <a:rPr lang="en-US" altLang="zh-CN" b="0" i="0" dirty="0" err="1">
                <a:solidFill>
                  <a:srgbClr val="57606A"/>
                </a:solidFill>
                <a:effectLst/>
                <a:latin typeface="-apple-system"/>
              </a:rPr>
              <a:t>dir</a:t>
            </a:r>
            <a:r>
              <a:rPr lang="en-US" altLang="zh-CN" b="0" i="0" dirty="0">
                <a:solidFill>
                  <a:srgbClr val="57606A"/>
                </a:solidFill>
                <a:effectLst/>
                <a:latin typeface="-apple-system"/>
              </a:rPr>
              <a:t> the </a:t>
            </a:r>
            <a:r>
              <a:rPr lang="en-US" altLang="zh-CN" b="0" i="0" dirty="0" err="1">
                <a:solidFill>
                  <a:srgbClr val="57606A"/>
                </a:solidFill>
                <a:effectLst/>
                <a:latin typeface="-apple-system"/>
              </a:rPr>
              <a:t>root_dir</a:t>
            </a:r>
            <a:r>
              <a:rPr lang="en-US" altLang="zh-CN" b="0" i="0" dirty="0">
                <a:solidFill>
                  <a:srgbClr val="57606A"/>
                </a:solidFill>
                <a:effectLst/>
                <a:latin typeface="-apple-system"/>
              </a:rPr>
              <a:t>: data/</a:t>
            </a:r>
            <a:r>
              <a:rPr lang="en-US" altLang="zh-CN" b="0" i="0" dirty="0" err="1">
                <a:solidFill>
                  <a:srgbClr val="57606A"/>
                </a:solidFill>
                <a:effectLst/>
                <a:latin typeface="-apple-system"/>
              </a:rPr>
              <a:t>dataset_name</a:t>
            </a:r>
            <a:r>
              <a:rPr lang="en-US" altLang="zh-CN" b="0" i="0" dirty="0">
                <a:solidFill>
                  <a:srgbClr val="57606A"/>
                </a:solidFill>
                <a:effectLst/>
                <a:latin typeface="-apple-system"/>
              </a:rPr>
              <a:t>. Also adjust the number of epoch in </a:t>
            </a:r>
            <a:r>
              <a:rPr lang="en-US" altLang="zh-CN" b="0" i="0" dirty="0" err="1">
                <a:solidFill>
                  <a:srgbClr val="57606A"/>
                </a:solidFill>
                <a:effectLst/>
                <a:latin typeface="-apple-system"/>
              </a:rPr>
              <a:t>train_params</a:t>
            </a:r>
            <a:r>
              <a:rPr lang="en-US" altLang="zh-CN" b="0" i="0" dirty="0">
                <a:solidFill>
                  <a:srgbClr val="57606A"/>
                </a:solidFill>
                <a:effectLst/>
                <a:latin typeface="-apple-system"/>
              </a:rPr>
              <a:t>.</a:t>
            </a:r>
          </a:p>
        </p:txBody>
      </p:sp>
    </p:spTree>
    <p:extLst>
      <p:ext uri="{BB962C8B-B14F-4D97-AF65-F5344CB8AC3E}">
        <p14:creationId xmlns:p14="http://schemas.microsoft.com/office/powerpoint/2010/main" val="41659022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565"/>
            <a:endParaRPr lang="zh-CN" altLang="en-US" sz="1970">
              <a:solidFill>
                <a:srgbClr val="E7E6E6">
                  <a:lumMod val="50000"/>
                </a:srgbClr>
              </a:solidFill>
              <a:ea typeface="微软雅黑" panose="020B0503020204020204" pitchFamily="34" charset="-122"/>
              <a:cs typeface="+mn-ea"/>
              <a:sym typeface="+mn-lt"/>
            </a:endParaRPr>
          </a:p>
        </p:txBody>
      </p:sp>
      <p:sp>
        <p:nvSpPr>
          <p:cNvPr id="23" name="文本框 22"/>
          <p:cNvSpPr txBox="1"/>
          <p:nvPr/>
        </p:nvSpPr>
        <p:spPr>
          <a:xfrm>
            <a:off x="380703" y="266575"/>
            <a:ext cx="1300036" cy="369332"/>
          </a:xfrm>
          <a:prstGeom prst="rect">
            <a:avLst/>
          </a:prstGeom>
          <a:noFill/>
        </p:spPr>
        <p:txBody>
          <a:bodyPr wrap="none" lIns="0" tIns="0" rIns="0" bIns="0" rtlCol="0">
            <a:spAutoFit/>
          </a:bodyPr>
          <a:lstStyle/>
          <a:p>
            <a:pPr algn="l" defTabSz="964565"/>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Train log</a:t>
            </a:r>
          </a:p>
        </p:txBody>
      </p:sp>
      <p:pic>
        <p:nvPicPr>
          <p:cNvPr id="5" name="图片 4">
            <a:extLst>
              <a:ext uri="{FF2B5EF4-FFF2-40B4-BE49-F238E27FC236}">
                <a16:creationId xmlns:a16="http://schemas.microsoft.com/office/drawing/2014/main" id="{1D5020E1-EA0E-D96A-F92B-B7F945891A4D}"/>
              </a:ext>
            </a:extLst>
          </p:cNvPr>
          <p:cNvPicPr>
            <a:picLocks noChangeAspect="1"/>
          </p:cNvPicPr>
          <p:nvPr/>
        </p:nvPicPr>
        <p:blipFill>
          <a:blip r:embed="rId3"/>
          <a:stretch>
            <a:fillRect/>
          </a:stretch>
        </p:blipFill>
        <p:spPr>
          <a:xfrm>
            <a:off x="1658136" y="1456085"/>
            <a:ext cx="8315325" cy="5286375"/>
          </a:xfrm>
          <a:prstGeom prst="rect">
            <a:avLst/>
          </a:prstGeom>
        </p:spPr>
      </p:pic>
    </p:spTree>
    <p:extLst>
      <p:ext uri="{BB962C8B-B14F-4D97-AF65-F5344CB8AC3E}">
        <p14:creationId xmlns:p14="http://schemas.microsoft.com/office/powerpoint/2010/main" val="2865100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858395" cy="7232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59"/>
          <p:cNvSpPr>
            <a:spLocks noChangeArrowheads="1"/>
          </p:cNvSpPr>
          <p:nvPr/>
        </p:nvSpPr>
        <p:spPr bwMode="auto">
          <a:xfrm>
            <a:off x="3219957" y="3788328"/>
            <a:ext cx="64198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cap="all" dirty="0">
                <a:solidFill>
                  <a:schemeClr val="bg1"/>
                </a:solidFill>
                <a:cs typeface="Arial" panose="020B0604020202020204" pitchFamily="34" charset="0"/>
              </a:rPr>
              <a:t>感谢聆听，批评指导</a:t>
            </a:r>
          </a:p>
        </p:txBody>
      </p:sp>
      <p:sp>
        <p:nvSpPr>
          <p:cNvPr id="8" name="矩形 259"/>
          <p:cNvSpPr>
            <a:spLocks noChangeArrowheads="1"/>
          </p:cNvSpPr>
          <p:nvPr/>
        </p:nvSpPr>
        <p:spPr bwMode="auto">
          <a:xfrm>
            <a:off x="1820863" y="2355325"/>
            <a:ext cx="928903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000" b="1" cap="all" dirty="0">
                <a:solidFill>
                  <a:schemeClr val="bg1"/>
                </a:solidFill>
                <a:latin typeface="Agency FB" panose="020B0503020202020204" pitchFamily="34" charset="0"/>
                <a:cs typeface="Arial" panose="020B0604020202020204" pitchFamily="34" charset="0"/>
              </a:rPr>
              <a:t>Thank you for listening</a:t>
            </a:r>
            <a:endParaRPr lang="zh-CN" altLang="en-US" sz="8000" b="1" cap="all" dirty="0">
              <a:solidFill>
                <a:schemeClr val="bg1"/>
              </a:solidFill>
              <a:latin typeface="Agency FB" panose="020B0503020202020204" pitchFamily="34" charset="0"/>
              <a:cs typeface="Arial" panose="020B0604020202020204" pitchFamily="34" charset="0"/>
            </a:endParaRPr>
          </a:p>
        </p:txBody>
      </p:sp>
      <p:sp>
        <p:nvSpPr>
          <p:cNvPr id="9" name="矩形 259"/>
          <p:cNvSpPr>
            <a:spLocks noChangeArrowheads="1"/>
          </p:cNvSpPr>
          <p:nvPr/>
        </p:nvSpPr>
        <p:spPr bwMode="auto">
          <a:xfrm>
            <a:off x="3219450" y="4526992"/>
            <a:ext cx="6419850" cy="124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400" dirty="0">
                <a:solidFill>
                  <a:schemeClr val="bg1"/>
                </a:solidFill>
                <a:cs typeface="Arial" panose="020B0604020202020204" pitchFamily="34" charset="0"/>
              </a:rPr>
              <a:t>汇报人：第十组</a:t>
            </a:r>
            <a:endParaRPr lang="en-US" altLang="zh-CN" sz="1400" dirty="0">
              <a:solidFill>
                <a:schemeClr val="bg1"/>
              </a:solidFill>
              <a:cs typeface="Arial" panose="020B0604020202020204" pitchFamily="34" charset="0"/>
            </a:endParaRPr>
          </a:p>
          <a:p>
            <a:pPr algn="ctr">
              <a:buNone/>
            </a:pPr>
            <a:r>
              <a:rPr lang="zh-CN" altLang="en-US" sz="1400">
                <a:solidFill>
                  <a:schemeClr val="bg1"/>
                </a:solidFill>
                <a:cs typeface="Arial" panose="020B0604020202020204" pitchFamily="34" charset="0"/>
              </a:rPr>
              <a:t>郑腾扬</a:t>
            </a:r>
            <a:endParaRPr lang="en-US" altLang="zh-CN" sz="1400" dirty="0">
              <a:solidFill>
                <a:schemeClr val="bg1"/>
              </a:solidFill>
              <a:cs typeface="Arial" panose="020B0604020202020204" pitchFamily="34" charset="0"/>
            </a:endParaRPr>
          </a:p>
          <a:p>
            <a:pPr algn="ctr">
              <a:buNone/>
            </a:pPr>
            <a:r>
              <a:rPr lang="zh-CN" altLang="en-US" sz="1400" dirty="0">
                <a:solidFill>
                  <a:schemeClr val="bg1"/>
                </a:solidFill>
                <a:cs typeface="Arial" panose="020B0604020202020204" pitchFamily="34" charset="0"/>
              </a:rPr>
              <a:t>叶杰聪</a:t>
            </a:r>
            <a:endParaRPr lang="en-US" altLang="zh-CN" sz="1400" dirty="0">
              <a:solidFill>
                <a:schemeClr val="bg1"/>
              </a:solidFill>
              <a:cs typeface="Arial" panose="020B0604020202020204" pitchFamily="34" charset="0"/>
            </a:endParaRPr>
          </a:p>
          <a:p>
            <a:pPr algn="ctr">
              <a:buNone/>
            </a:pPr>
            <a:r>
              <a:rPr lang="zh-CN" altLang="en-US" sz="1400" dirty="0">
                <a:solidFill>
                  <a:schemeClr val="bg1"/>
                </a:solidFill>
                <a:cs typeface="Arial" panose="020B0604020202020204" pitchFamily="34" charset="0"/>
              </a:rPr>
              <a:t>张阳</a:t>
            </a:r>
            <a:endParaRPr lang="en-US" altLang="zh-CN" sz="1400" dirty="0">
              <a:solidFill>
                <a:schemeClr val="bg1"/>
              </a:solidFill>
              <a:cs typeface="Arial" panose="020B0604020202020204" pitchFamily="34" charset="0"/>
            </a:endParaRPr>
          </a:p>
          <a:p>
            <a:pPr algn="ctr">
              <a:buNone/>
            </a:pPr>
            <a:r>
              <a:rPr lang="en-US" altLang="zh-CN" sz="1400" dirty="0" err="1">
                <a:solidFill>
                  <a:schemeClr val="bg1"/>
                </a:solidFill>
                <a:cs typeface="Arial" panose="020B0604020202020204" pitchFamily="34" charset="0"/>
              </a:rPr>
              <a:t>Gracella</a:t>
            </a:r>
            <a:r>
              <a:rPr lang="en-US" altLang="zh-CN" sz="1400" dirty="0">
                <a:solidFill>
                  <a:schemeClr val="bg1"/>
                </a:solidFill>
                <a:cs typeface="Arial" panose="020B0604020202020204" pitchFamily="34" charset="0"/>
              </a:rPr>
              <a:t> </a:t>
            </a:r>
            <a:r>
              <a:rPr lang="en-US" altLang="zh-CN" sz="1400" dirty="0" err="1">
                <a:solidFill>
                  <a:schemeClr val="bg1"/>
                </a:solidFill>
                <a:cs typeface="Arial" panose="020B0604020202020204" pitchFamily="34" charset="0"/>
              </a:rPr>
              <a:t>Linawati</a:t>
            </a:r>
            <a:endParaRPr lang="zh-CN" altLang="en-US" sz="1400" dirty="0">
              <a:solidFill>
                <a:schemeClr val="bg1"/>
              </a:solidFill>
              <a:cs typeface="Arial" panose="020B0604020202020204" pitchFamily="34" charset="0"/>
            </a:endParaRPr>
          </a:p>
        </p:txBody>
      </p:sp>
      <p:sp>
        <p:nvSpPr>
          <p:cNvPr id="2" name="矩形 1"/>
          <p:cNvSpPr/>
          <p:nvPr/>
        </p:nvSpPr>
        <p:spPr>
          <a:xfrm>
            <a:off x="1560233" y="2176165"/>
            <a:ext cx="9711783" cy="36141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childTnLst>
                          </p:cTn>
                        </p:par>
                        <p:par>
                          <p:cTn id="16" fill="hold">
                            <p:stCondLst>
                              <p:cond delay="359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par>
                          <p:cTn id="20" fill="hold">
                            <p:stCondLst>
                              <p:cond delay="4099"/>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
                                        </p:tgtEl>
                                      </p:cBhvr>
                                    </p:animEffect>
                                  </p:childTnLst>
                                </p:cTn>
                              </p:par>
                            </p:childTnLst>
                          </p:cTn>
                        </p:par>
                        <p:par>
                          <p:cTn id="28" fill="hold">
                            <p:stCondLst>
                              <p:cond delay="500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6"/>
                                        </p:tgtEl>
                                      </p:cBhvr>
                                    </p:animEffect>
                                    <p:animScale>
                                      <p:cBhvr>
                                        <p:cTn id="31" dur="250" autoRev="1" fill="hold"/>
                                        <p:tgtEl>
                                          <p:spTgt spid="6"/>
                                        </p:tgtEl>
                                      </p:cBhvr>
                                      <p:by x="105000" y="105000"/>
                                    </p:animScale>
                                  </p:childTnLst>
                                </p:cTn>
                              </p:par>
                            </p:childTnLst>
                          </p:cTn>
                        </p:par>
                        <p:par>
                          <p:cTn id="32" fill="hold">
                            <p:stCondLst>
                              <p:cond delay="5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9"/>
                                        </p:tgtEl>
                                        <p:attrNameLst>
                                          <p:attrName>ppt_y</p:attrName>
                                        </p:attrNameLst>
                                      </p:cBhvr>
                                      <p:tavLst>
                                        <p:tav tm="0">
                                          <p:val>
                                            <p:strVal val="#ppt_y"/>
                                          </p:val>
                                        </p:tav>
                                        <p:tav tm="100000">
                                          <p:val>
                                            <p:strVal val="#ppt_y"/>
                                          </p:val>
                                        </p:tav>
                                      </p:tavLst>
                                    </p:anim>
                                    <p:anim calcmode="lin" valueType="num">
                                      <p:cBhvr>
                                        <p:cTn id="3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9"/>
                                        </p:tgtEl>
                                      </p:cBhvr>
                                    </p:animEffect>
                                  </p:childTnLst>
                                </p:cTn>
                              </p:par>
                            </p:childTnLst>
                          </p:cTn>
                        </p:par>
                        <p:par>
                          <p:cTn id="40" fill="hold">
                            <p:stCondLst>
                              <p:cond delay="75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61DC26B-B254-6B6B-7692-8E49BA72EC64}"/>
              </a:ext>
            </a:extLst>
          </p:cNvPr>
          <p:cNvSpPr/>
          <p:nvPr/>
        </p:nvSpPr>
        <p:spPr>
          <a:xfrm>
            <a:off x="2468934" y="1229919"/>
            <a:ext cx="10389815" cy="907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3D73576-F2E1-08B1-94CE-68791643FBEA}"/>
              </a:ext>
            </a:extLst>
          </p:cNvPr>
          <p:cNvSpPr/>
          <p:nvPr/>
        </p:nvSpPr>
        <p:spPr>
          <a:xfrm>
            <a:off x="2468935" y="2384275"/>
            <a:ext cx="10389815" cy="4848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TextBox 24"/>
          <p:cNvSpPr txBox="1"/>
          <p:nvPr/>
        </p:nvSpPr>
        <p:spPr>
          <a:xfrm>
            <a:off x="2612951" y="1446418"/>
            <a:ext cx="5294033" cy="1381147"/>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The main idea of this paper is:</a:t>
            </a:r>
          </a:p>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a:p>
            <a:pPr>
              <a:lnSpc>
                <a:spcPct val="120000"/>
              </a:lnSpc>
            </a:pP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64" name="文本框 63"/>
          <p:cNvSpPr txBox="1"/>
          <p:nvPr/>
        </p:nvSpPr>
        <p:spPr>
          <a:xfrm>
            <a:off x="392023" y="266575"/>
            <a:ext cx="1824667"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Introduction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392023" y="635907"/>
            <a:ext cx="737381" cy="169277"/>
          </a:xfrm>
          <a:prstGeom prst="rect">
            <a:avLst/>
          </a:prstGeom>
          <a:noFill/>
        </p:spPr>
        <p:txBody>
          <a:bodyPr wrap="none" lIns="0" tIns="0" rIns="0" bIns="0" rtlCol="0">
            <a:spAutoFit/>
          </a:bodyPr>
          <a:lstStyle/>
          <a:p>
            <a:pPr defTabSz="964278"/>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background</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24">
            <a:extLst>
              <a:ext uri="{FF2B5EF4-FFF2-40B4-BE49-F238E27FC236}">
                <a16:creationId xmlns:a16="http://schemas.microsoft.com/office/drawing/2014/main" id="{A0119ACC-D4DC-DEBD-A3E9-795C2B15BC77}"/>
              </a:ext>
            </a:extLst>
          </p:cNvPr>
          <p:cNvSpPr txBox="1"/>
          <p:nvPr/>
        </p:nvSpPr>
        <p:spPr>
          <a:xfrm>
            <a:off x="2766397" y="3159946"/>
            <a:ext cx="8086666"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Static Objects  + Life = HOW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24">
            <a:extLst>
              <a:ext uri="{FF2B5EF4-FFF2-40B4-BE49-F238E27FC236}">
                <a16:creationId xmlns:a16="http://schemas.microsoft.com/office/drawing/2014/main" id="{96EFAF9A-923A-30AA-2678-C71CD843A014}"/>
              </a:ext>
            </a:extLst>
          </p:cNvPr>
          <p:cNvSpPr txBox="1"/>
          <p:nvPr/>
        </p:nvSpPr>
        <p:spPr>
          <a:xfrm>
            <a:off x="2766397" y="4433204"/>
            <a:ext cx="10078666"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Source Image + Driving video =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26" name="Picture 2">
            <a:extLst>
              <a:ext uri="{FF2B5EF4-FFF2-40B4-BE49-F238E27FC236}">
                <a16:creationId xmlns:a16="http://schemas.microsoft.com/office/drawing/2014/main" id="{09C952FF-0B4E-0D5A-7A66-7E8BF84CB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79" r="8884" b="50000"/>
          <a:stretch/>
        </p:blipFill>
        <p:spPr bwMode="auto">
          <a:xfrm>
            <a:off x="10391589" y="3923040"/>
            <a:ext cx="1619986" cy="20964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680780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ppt_h*1.125000"/>
                                          </p:val>
                                        </p:tav>
                                        <p:tav tm="100000">
                                          <p:val>
                                            <p:strVal val="#ppt_y"/>
                                          </p:val>
                                        </p:tav>
                                      </p:tavLst>
                                    </p:anim>
                                    <p:animEffect transition="in" filter="wipe(down)">
                                      <p:cBhvr>
                                        <p:cTn id="8" dur="500"/>
                                        <p:tgtEl>
                                          <p:spTgt spid="13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61DC26B-B254-6B6B-7692-8E49BA72EC64}"/>
              </a:ext>
            </a:extLst>
          </p:cNvPr>
          <p:cNvSpPr/>
          <p:nvPr/>
        </p:nvSpPr>
        <p:spPr>
          <a:xfrm>
            <a:off x="-51345" y="1229919"/>
            <a:ext cx="10389815" cy="907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3D73576-F2E1-08B1-94CE-68791643FBEA}"/>
              </a:ext>
            </a:extLst>
          </p:cNvPr>
          <p:cNvSpPr/>
          <p:nvPr/>
        </p:nvSpPr>
        <p:spPr>
          <a:xfrm>
            <a:off x="-51344" y="2384275"/>
            <a:ext cx="10389815" cy="4848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TextBox 24"/>
          <p:cNvSpPr txBox="1"/>
          <p:nvPr/>
        </p:nvSpPr>
        <p:spPr>
          <a:xfrm>
            <a:off x="236687" y="1436079"/>
            <a:ext cx="5294033" cy="494751"/>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Recent works by others:</a:t>
            </a: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12622063"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64" name="文本框 63"/>
          <p:cNvSpPr txBox="1"/>
          <p:nvPr/>
        </p:nvSpPr>
        <p:spPr>
          <a:xfrm>
            <a:off x="10797396" y="266575"/>
            <a:ext cx="1824667" cy="369332"/>
          </a:xfrm>
          <a:prstGeom prst="rect">
            <a:avLst/>
          </a:prstGeom>
          <a:noFill/>
        </p:spPr>
        <p:txBody>
          <a:bodyPr wrap="none" lIns="0" tIns="0" rIns="0" bIns="0" rtlCol="0">
            <a:spAutoFit/>
          </a:bodyPr>
          <a:lstStyle/>
          <a:p>
            <a:pPr algn="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Introduction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11695654" y="635907"/>
            <a:ext cx="854401" cy="169277"/>
          </a:xfrm>
          <a:prstGeom prst="rect">
            <a:avLst/>
          </a:prstGeom>
          <a:noFill/>
        </p:spPr>
        <p:txBody>
          <a:bodyPr wrap="none" lIns="0" tIns="0" rIns="0" bIns="0" rtlCol="0">
            <a:spAutoFit/>
          </a:bodyPr>
          <a:lstStyle/>
          <a:p>
            <a:pPr algn="r" defTabSz="964278"/>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Recent works</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24">
            <a:extLst>
              <a:ext uri="{FF2B5EF4-FFF2-40B4-BE49-F238E27FC236}">
                <a16:creationId xmlns:a16="http://schemas.microsoft.com/office/drawing/2014/main" id="{A0119ACC-D4DC-DEBD-A3E9-795C2B15BC77}"/>
              </a:ext>
            </a:extLst>
          </p:cNvPr>
          <p:cNvSpPr txBox="1"/>
          <p:nvPr/>
        </p:nvSpPr>
        <p:spPr>
          <a:xfrm>
            <a:off x="178739" y="2782843"/>
            <a:ext cx="10616376" cy="2025619"/>
          </a:xfrm>
          <a:prstGeom prst="rect">
            <a:avLst/>
          </a:prstGeom>
          <a:noFill/>
        </p:spPr>
        <p:txBody>
          <a:bodyPr wrap="square" rtlCol="0">
            <a:spAutoFit/>
          </a:bodyPr>
          <a:lstStyle/>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Motion transfer on arbitrary objects through unsupervised methods</a:t>
            </a: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without using a priori knowledge</a:t>
            </a:r>
          </a:p>
        </p:txBody>
      </p:sp>
      <p:sp>
        <p:nvSpPr>
          <p:cNvPr id="5" name="TextBox 24">
            <a:extLst>
              <a:ext uri="{FF2B5EF4-FFF2-40B4-BE49-F238E27FC236}">
                <a16:creationId xmlns:a16="http://schemas.microsoft.com/office/drawing/2014/main" id="{96EFAF9A-923A-30AA-2678-C71CD843A014}"/>
              </a:ext>
            </a:extLst>
          </p:cNvPr>
          <p:cNvSpPr txBox="1"/>
          <p:nvPr/>
        </p:nvSpPr>
        <p:spPr>
          <a:xfrm>
            <a:off x="236687" y="5109884"/>
            <a:ext cx="10078666" cy="1501758"/>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Wingdings" panose="05000000000000000000" pitchFamily="2" charset="2"/>
              </a:rPr>
              <a:t> </a:t>
            </a: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There is a large pose gap between the objects in the source and driving images</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162523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ppt_h*1.125000"/>
                                          </p:val>
                                        </p:tav>
                                        <p:tav tm="100000">
                                          <p:val>
                                            <p:strVal val="#ppt_y"/>
                                          </p:val>
                                        </p:tav>
                                      </p:tavLst>
                                    </p:anim>
                                    <p:animEffect transition="in" filter="wipe(down)">
                                      <p:cBhvr>
                                        <p:cTn id="8" dur="500"/>
                                        <p:tgtEl>
                                          <p:spTgt spid="138"/>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63F73D-230C-E30F-F73F-501528847209}"/>
              </a:ext>
            </a:extLst>
          </p:cNvPr>
          <p:cNvSpPr/>
          <p:nvPr/>
        </p:nvSpPr>
        <p:spPr>
          <a:xfrm>
            <a:off x="-51344" y="0"/>
            <a:ext cx="10389815" cy="6856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2622063"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64" name="文本框 63"/>
          <p:cNvSpPr txBox="1"/>
          <p:nvPr/>
        </p:nvSpPr>
        <p:spPr>
          <a:xfrm>
            <a:off x="10797396" y="266575"/>
            <a:ext cx="1824667" cy="369332"/>
          </a:xfrm>
          <a:prstGeom prst="rect">
            <a:avLst/>
          </a:prstGeom>
          <a:noFill/>
        </p:spPr>
        <p:txBody>
          <a:bodyPr wrap="none" lIns="0" tIns="0" rIns="0" bIns="0" rtlCol="0">
            <a:spAutoFit/>
          </a:bodyPr>
          <a:lstStyle/>
          <a:p>
            <a:pPr algn="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Introduction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11516118" y="635907"/>
            <a:ext cx="1033937" cy="169277"/>
          </a:xfrm>
          <a:prstGeom prst="rect">
            <a:avLst/>
          </a:prstGeom>
          <a:noFill/>
        </p:spPr>
        <p:txBody>
          <a:bodyPr wrap="none" lIns="0" tIns="0" rIns="0" bIns="0" rtlCol="0">
            <a:spAutoFit/>
          </a:bodyPr>
          <a:lstStyle/>
          <a:p>
            <a:pPr algn="r" defTabSz="964278"/>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Propose method</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24">
            <a:extLst>
              <a:ext uri="{FF2B5EF4-FFF2-40B4-BE49-F238E27FC236}">
                <a16:creationId xmlns:a16="http://schemas.microsoft.com/office/drawing/2014/main" id="{A0119ACC-D4DC-DEBD-A3E9-795C2B15BC77}"/>
              </a:ext>
            </a:extLst>
          </p:cNvPr>
          <p:cNvSpPr txBox="1"/>
          <p:nvPr/>
        </p:nvSpPr>
        <p:spPr>
          <a:xfrm>
            <a:off x="178739" y="375965"/>
            <a:ext cx="10616376" cy="2025619"/>
          </a:xfrm>
          <a:prstGeom prst="rect">
            <a:avLst/>
          </a:prstGeom>
          <a:noFill/>
        </p:spPr>
        <p:txBody>
          <a:bodyPr wrap="square" rtlCol="0">
            <a:spAutoFit/>
          </a:bodyPr>
          <a:lstStyle/>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How to overcome?</a:t>
            </a:r>
          </a:p>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Wingdings" panose="05000000000000000000" pitchFamily="2" charset="2"/>
              </a:rPr>
              <a:t></a:t>
            </a: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Using end-to-end unsupervised motion transfer framework</a:t>
            </a:r>
          </a:p>
        </p:txBody>
      </p:sp>
      <p:sp>
        <p:nvSpPr>
          <p:cNvPr id="6" name="TextBox 24">
            <a:extLst>
              <a:ext uri="{FF2B5EF4-FFF2-40B4-BE49-F238E27FC236}">
                <a16:creationId xmlns:a16="http://schemas.microsoft.com/office/drawing/2014/main" id="{241E263C-D903-CB49-6AEF-FEDBF7E7C101}"/>
              </a:ext>
            </a:extLst>
          </p:cNvPr>
          <p:cNvSpPr txBox="1"/>
          <p:nvPr/>
        </p:nvSpPr>
        <p:spPr>
          <a:xfrm>
            <a:off x="20663" y="2406755"/>
            <a:ext cx="10225136" cy="3664273"/>
          </a:xfrm>
          <a:prstGeom prst="rect">
            <a:avLst/>
          </a:prstGeom>
          <a:noFill/>
        </p:spPr>
        <p:txBody>
          <a:bodyPr wrap="square" rtlCol="0">
            <a:spAutoFit/>
          </a:bodyPr>
          <a:lstStyle/>
          <a:p>
            <a:pPr marL="742950" indent="-742950">
              <a:lnSpc>
                <a:spcPct val="120000"/>
              </a:lnSpc>
              <a:buFont typeface="+mj-lt"/>
              <a:buAutoNum type="arabicPeriod"/>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Thin-plate spline motion estimation – to produce a more flexible optical flow (warps the feature maps of the source image to the feature domain of the driving image)</a:t>
            </a:r>
          </a:p>
          <a:p>
            <a:pPr marL="742950" indent="-742950">
              <a:lnSpc>
                <a:spcPct val="120000"/>
              </a:lnSpc>
              <a:buFont typeface="+mj-lt"/>
              <a:buAutoNum type="arabicPeriod"/>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Leverage multi-resolution occlusion masks to achieve more effective feature fusion</a:t>
            </a:r>
          </a:p>
          <a:p>
            <a:pPr marL="742950" indent="-742950">
              <a:lnSpc>
                <a:spcPct val="120000"/>
              </a:lnSpc>
              <a:buFont typeface="+mj-lt"/>
              <a:buAutoNum type="arabicPeriod"/>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Additional auxiliary loss functions – to ensure there is a clear division of labor in network modules</a:t>
            </a:r>
          </a:p>
        </p:txBody>
      </p:sp>
    </p:spTree>
    <p:extLst>
      <p:ext uri="{BB962C8B-B14F-4D97-AF65-F5344CB8AC3E}">
        <p14:creationId xmlns:p14="http://schemas.microsoft.com/office/powerpoint/2010/main" val="1786004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D73576-F2E1-08B1-94CE-68791643FBEA}"/>
              </a:ext>
            </a:extLst>
          </p:cNvPr>
          <p:cNvSpPr/>
          <p:nvPr/>
        </p:nvSpPr>
        <p:spPr>
          <a:xfrm>
            <a:off x="2468935" y="-56083"/>
            <a:ext cx="10389815" cy="6912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64" name="文本框 63"/>
          <p:cNvSpPr txBox="1"/>
          <p:nvPr/>
        </p:nvSpPr>
        <p:spPr>
          <a:xfrm>
            <a:off x="392023" y="266575"/>
            <a:ext cx="1824667"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Introduction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392023" y="635907"/>
            <a:ext cx="620363" cy="169277"/>
          </a:xfrm>
          <a:prstGeom prst="rect">
            <a:avLst/>
          </a:prstGeom>
          <a:noFill/>
        </p:spPr>
        <p:txBody>
          <a:bodyPr wrap="none" lIns="0" tIns="0" rIns="0" bIns="0" rtlCol="0">
            <a:spAutoFit/>
          </a:bodyPr>
          <a:lstStyle/>
          <a:p>
            <a:pPr defTabSz="964278"/>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Examples</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24">
            <a:extLst>
              <a:ext uri="{FF2B5EF4-FFF2-40B4-BE49-F238E27FC236}">
                <a16:creationId xmlns:a16="http://schemas.microsoft.com/office/drawing/2014/main" id="{A0119ACC-D4DC-DEBD-A3E9-795C2B15BC77}"/>
              </a:ext>
            </a:extLst>
          </p:cNvPr>
          <p:cNvSpPr txBox="1"/>
          <p:nvPr/>
        </p:nvSpPr>
        <p:spPr>
          <a:xfrm>
            <a:off x="2654089" y="231949"/>
            <a:ext cx="8086666" cy="696024"/>
          </a:xfrm>
          <a:prstGeom prst="rect">
            <a:avLst/>
          </a:prstGeom>
          <a:noFill/>
        </p:spPr>
        <p:txBody>
          <a:bodyPr wrap="square" rtlCol="0">
            <a:spAutoFit/>
          </a:bodyPr>
          <a:lstStyle/>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Talking faces</a:t>
            </a:r>
          </a:p>
        </p:txBody>
      </p:sp>
      <p:pic>
        <p:nvPicPr>
          <p:cNvPr id="10" name="图片 9">
            <a:extLst>
              <a:ext uri="{FF2B5EF4-FFF2-40B4-BE49-F238E27FC236}">
                <a16:creationId xmlns:a16="http://schemas.microsoft.com/office/drawing/2014/main" id="{B7551B7D-1741-1831-2DBA-4924E77E55DC}"/>
              </a:ext>
            </a:extLst>
          </p:cNvPr>
          <p:cNvPicPr>
            <a:picLocks noChangeAspect="1"/>
          </p:cNvPicPr>
          <p:nvPr/>
        </p:nvPicPr>
        <p:blipFill rotWithShape="1">
          <a:blip r:embed="rId3"/>
          <a:srcRect r="3722"/>
          <a:stretch/>
        </p:blipFill>
        <p:spPr>
          <a:xfrm>
            <a:off x="3560325" y="1135243"/>
            <a:ext cx="1711073" cy="1755448"/>
          </a:xfrm>
          <a:prstGeom prst="rect">
            <a:avLst/>
          </a:prstGeom>
        </p:spPr>
      </p:pic>
      <p:pic>
        <p:nvPicPr>
          <p:cNvPr id="14" name="图片 13">
            <a:extLst>
              <a:ext uri="{FF2B5EF4-FFF2-40B4-BE49-F238E27FC236}">
                <a16:creationId xmlns:a16="http://schemas.microsoft.com/office/drawing/2014/main" id="{9A4C9D84-9C43-0482-BA76-AA6D802C0723}"/>
              </a:ext>
            </a:extLst>
          </p:cNvPr>
          <p:cNvPicPr>
            <a:picLocks noChangeAspect="1"/>
          </p:cNvPicPr>
          <p:nvPr/>
        </p:nvPicPr>
        <p:blipFill>
          <a:blip r:embed="rId4"/>
          <a:stretch>
            <a:fillRect/>
          </a:stretch>
        </p:blipFill>
        <p:spPr>
          <a:xfrm>
            <a:off x="6102435" y="1115519"/>
            <a:ext cx="1749172" cy="1756370"/>
          </a:xfrm>
          <a:prstGeom prst="rect">
            <a:avLst/>
          </a:prstGeom>
        </p:spPr>
      </p:pic>
      <p:pic>
        <p:nvPicPr>
          <p:cNvPr id="16" name="图片 15">
            <a:extLst>
              <a:ext uri="{FF2B5EF4-FFF2-40B4-BE49-F238E27FC236}">
                <a16:creationId xmlns:a16="http://schemas.microsoft.com/office/drawing/2014/main" id="{DAF6DE5B-3F4C-C952-6799-0833D7732E25}"/>
              </a:ext>
            </a:extLst>
          </p:cNvPr>
          <p:cNvPicPr>
            <a:picLocks noChangeAspect="1"/>
          </p:cNvPicPr>
          <p:nvPr/>
        </p:nvPicPr>
        <p:blipFill>
          <a:blip r:embed="rId5"/>
          <a:stretch>
            <a:fillRect/>
          </a:stretch>
        </p:blipFill>
        <p:spPr>
          <a:xfrm>
            <a:off x="8769777" y="1139207"/>
            <a:ext cx="1748164" cy="1755448"/>
          </a:xfrm>
          <a:prstGeom prst="rect">
            <a:avLst/>
          </a:prstGeom>
        </p:spPr>
      </p:pic>
      <p:sp>
        <p:nvSpPr>
          <p:cNvPr id="18" name="TextBox 24">
            <a:extLst>
              <a:ext uri="{FF2B5EF4-FFF2-40B4-BE49-F238E27FC236}">
                <a16:creationId xmlns:a16="http://schemas.microsoft.com/office/drawing/2014/main" id="{60657245-BE5D-50CB-D9FB-585BB64F6722}"/>
              </a:ext>
            </a:extLst>
          </p:cNvPr>
          <p:cNvSpPr txBox="1"/>
          <p:nvPr/>
        </p:nvSpPr>
        <p:spPr>
          <a:xfrm>
            <a:off x="2654089" y="3544317"/>
            <a:ext cx="8086666" cy="696024"/>
          </a:xfrm>
          <a:prstGeom prst="rect">
            <a:avLst/>
          </a:prstGeom>
          <a:noFill/>
        </p:spPr>
        <p:txBody>
          <a:bodyPr wrap="square" rtlCol="0">
            <a:spAutoFit/>
          </a:bodyPr>
          <a:lstStyle/>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Pixel animations</a:t>
            </a:r>
            <a:endPar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24">
            <a:extLst>
              <a:ext uri="{FF2B5EF4-FFF2-40B4-BE49-F238E27FC236}">
                <a16:creationId xmlns:a16="http://schemas.microsoft.com/office/drawing/2014/main" id="{219697CD-463B-6A68-5AB3-DE7FB82D0555}"/>
              </a:ext>
            </a:extLst>
          </p:cNvPr>
          <p:cNvSpPr txBox="1"/>
          <p:nvPr/>
        </p:nvSpPr>
        <p:spPr>
          <a:xfrm>
            <a:off x="3765079" y="2871889"/>
            <a:ext cx="8086666" cy="494751"/>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Source 	        Driving		      Animated</a:t>
            </a: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24">
            <a:extLst>
              <a:ext uri="{FF2B5EF4-FFF2-40B4-BE49-F238E27FC236}">
                <a16:creationId xmlns:a16="http://schemas.microsoft.com/office/drawing/2014/main" id="{B7CEC5ED-E193-3AC7-3EDF-78DE67427D19}"/>
              </a:ext>
            </a:extLst>
          </p:cNvPr>
          <p:cNvSpPr txBox="1"/>
          <p:nvPr/>
        </p:nvSpPr>
        <p:spPr>
          <a:xfrm>
            <a:off x="5349255" y="1467883"/>
            <a:ext cx="3243509"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2" name="图片 21">
            <a:extLst>
              <a:ext uri="{FF2B5EF4-FFF2-40B4-BE49-F238E27FC236}">
                <a16:creationId xmlns:a16="http://schemas.microsoft.com/office/drawing/2014/main" id="{149D8D7B-37EB-355C-557B-326B01483259}"/>
              </a:ext>
            </a:extLst>
          </p:cNvPr>
          <p:cNvPicPr>
            <a:picLocks noChangeAspect="1"/>
          </p:cNvPicPr>
          <p:nvPr/>
        </p:nvPicPr>
        <p:blipFill>
          <a:blip r:embed="rId6"/>
          <a:stretch>
            <a:fillRect/>
          </a:stretch>
        </p:blipFill>
        <p:spPr>
          <a:xfrm>
            <a:off x="3489198" y="4410356"/>
            <a:ext cx="1770016" cy="1755448"/>
          </a:xfrm>
          <a:prstGeom prst="rect">
            <a:avLst/>
          </a:prstGeom>
        </p:spPr>
      </p:pic>
      <p:pic>
        <p:nvPicPr>
          <p:cNvPr id="24" name="图片 23">
            <a:extLst>
              <a:ext uri="{FF2B5EF4-FFF2-40B4-BE49-F238E27FC236}">
                <a16:creationId xmlns:a16="http://schemas.microsoft.com/office/drawing/2014/main" id="{4EB4A421-E83B-04B0-3AE5-094BA933FBF9}"/>
              </a:ext>
            </a:extLst>
          </p:cNvPr>
          <p:cNvPicPr>
            <a:picLocks noChangeAspect="1"/>
          </p:cNvPicPr>
          <p:nvPr/>
        </p:nvPicPr>
        <p:blipFill>
          <a:blip r:embed="rId7"/>
          <a:stretch>
            <a:fillRect/>
          </a:stretch>
        </p:blipFill>
        <p:spPr>
          <a:xfrm>
            <a:off x="6069335" y="4381157"/>
            <a:ext cx="1748194" cy="1755448"/>
          </a:xfrm>
          <a:prstGeom prst="rect">
            <a:avLst/>
          </a:prstGeom>
        </p:spPr>
      </p:pic>
      <p:pic>
        <p:nvPicPr>
          <p:cNvPr id="26" name="图片 25">
            <a:extLst>
              <a:ext uri="{FF2B5EF4-FFF2-40B4-BE49-F238E27FC236}">
                <a16:creationId xmlns:a16="http://schemas.microsoft.com/office/drawing/2014/main" id="{69B72083-FE5E-D919-2B44-F3239ADA0BA3}"/>
              </a:ext>
            </a:extLst>
          </p:cNvPr>
          <p:cNvPicPr>
            <a:picLocks noChangeAspect="1"/>
          </p:cNvPicPr>
          <p:nvPr/>
        </p:nvPicPr>
        <p:blipFill>
          <a:blip r:embed="rId8"/>
          <a:stretch>
            <a:fillRect/>
          </a:stretch>
        </p:blipFill>
        <p:spPr>
          <a:xfrm>
            <a:off x="8733631" y="4408413"/>
            <a:ext cx="1762732" cy="1755448"/>
          </a:xfrm>
          <a:prstGeom prst="rect">
            <a:avLst/>
          </a:prstGeom>
        </p:spPr>
      </p:pic>
      <p:sp>
        <p:nvSpPr>
          <p:cNvPr id="27" name="TextBox 24">
            <a:extLst>
              <a:ext uri="{FF2B5EF4-FFF2-40B4-BE49-F238E27FC236}">
                <a16:creationId xmlns:a16="http://schemas.microsoft.com/office/drawing/2014/main" id="{DA594DB5-3D51-5873-6E2A-26B03B484D60}"/>
              </a:ext>
            </a:extLst>
          </p:cNvPr>
          <p:cNvSpPr txBox="1"/>
          <p:nvPr/>
        </p:nvSpPr>
        <p:spPr>
          <a:xfrm>
            <a:off x="3808274" y="6263736"/>
            <a:ext cx="8086666" cy="494751"/>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Source 	        Driving		      Animated</a:t>
            </a: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4">
            <a:extLst>
              <a:ext uri="{FF2B5EF4-FFF2-40B4-BE49-F238E27FC236}">
                <a16:creationId xmlns:a16="http://schemas.microsoft.com/office/drawing/2014/main" id="{8D654D67-8111-04A3-CA7B-B298A3602AD1}"/>
              </a:ext>
            </a:extLst>
          </p:cNvPr>
          <p:cNvSpPr txBox="1"/>
          <p:nvPr/>
        </p:nvSpPr>
        <p:spPr>
          <a:xfrm>
            <a:off x="5392450" y="4715714"/>
            <a:ext cx="3243509"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06905028"/>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D73576-F2E1-08B1-94CE-68791643FBEA}"/>
              </a:ext>
            </a:extLst>
          </p:cNvPr>
          <p:cNvSpPr/>
          <p:nvPr/>
        </p:nvSpPr>
        <p:spPr>
          <a:xfrm>
            <a:off x="2468935" y="-56083"/>
            <a:ext cx="10389815" cy="6912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54" y="22828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ea typeface="微软雅黑" panose="020B0503020204020204" pitchFamily="34" charset="-122"/>
              <a:cs typeface="+mn-ea"/>
              <a:sym typeface="+mn-lt"/>
            </a:endParaRPr>
          </a:p>
        </p:txBody>
      </p:sp>
      <p:sp>
        <p:nvSpPr>
          <p:cNvPr id="64" name="文本框 63"/>
          <p:cNvSpPr txBox="1"/>
          <p:nvPr/>
        </p:nvSpPr>
        <p:spPr>
          <a:xfrm>
            <a:off x="392023" y="266575"/>
            <a:ext cx="1824667" cy="369332"/>
          </a:xfrm>
          <a:prstGeom prst="rect">
            <a:avLst/>
          </a:prstGeom>
          <a:noFill/>
        </p:spPr>
        <p:txBody>
          <a:bodyPr wrap="none" lIns="0" tIns="0" rIns="0" bIns="0" rtlCol="0">
            <a:spAutoFit/>
          </a:bodyPr>
          <a:lstStyle/>
          <a:p>
            <a:pPr defTabSz="964278"/>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mn-ea"/>
                <a:sym typeface="+mn-lt"/>
              </a:rPr>
              <a:t>Introduction</a:t>
            </a:r>
            <a:endParaRPr lang="zh-CN" altLang="en-US" sz="24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392023" y="635907"/>
            <a:ext cx="620363" cy="169277"/>
          </a:xfrm>
          <a:prstGeom prst="rect">
            <a:avLst/>
          </a:prstGeom>
          <a:noFill/>
        </p:spPr>
        <p:txBody>
          <a:bodyPr wrap="none" lIns="0" tIns="0" rIns="0" bIns="0" rtlCol="0">
            <a:spAutoFit/>
          </a:bodyPr>
          <a:lstStyle/>
          <a:p>
            <a:pPr defTabSz="964278"/>
            <a:r>
              <a:rPr lang="en-US" altLang="zh-CN"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Examples</a:t>
            </a:r>
            <a:endParaRPr lang="zh-CN" altLang="en-US" sz="11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TextBox 24">
            <a:extLst>
              <a:ext uri="{FF2B5EF4-FFF2-40B4-BE49-F238E27FC236}">
                <a16:creationId xmlns:a16="http://schemas.microsoft.com/office/drawing/2014/main" id="{A0119ACC-D4DC-DEBD-A3E9-795C2B15BC77}"/>
              </a:ext>
            </a:extLst>
          </p:cNvPr>
          <p:cNvSpPr txBox="1"/>
          <p:nvPr/>
        </p:nvSpPr>
        <p:spPr>
          <a:xfrm>
            <a:off x="2654089" y="231949"/>
            <a:ext cx="8086666" cy="696024"/>
          </a:xfrm>
          <a:prstGeom prst="rect">
            <a:avLst/>
          </a:prstGeom>
          <a:noFill/>
        </p:spPr>
        <p:txBody>
          <a:bodyPr wrap="square" rtlCol="0">
            <a:spAutoFit/>
          </a:bodyPr>
          <a:lstStyle/>
          <a:p>
            <a:pPr>
              <a:lnSpc>
                <a:spcPct val="120000"/>
              </a:lnSpc>
            </a:pPr>
            <a:r>
              <a:rPr lang="en-US" altLang="zh-CN"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Human Bodies</a:t>
            </a:r>
          </a:p>
        </p:txBody>
      </p:sp>
      <p:sp>
        <p:nvSpPr>
          <p:cNvPr id="19" name="TextBox 24">
            <a:extLst>
              <a:ext uri="{FF2B5EF4-FFF2-40B4-BE49-F238E27FC236}">
                <a16:creationId xmlns:a16="http://schemas.microsoft.com/office/drawing/2014/main" id="{219697CD-463B-6A68-5AB3-DE7FB82D0555}"/>
              </a:ext>
            </a:extLst>
          </p:cNvPr>
          <p:cNvSpPr txBox="1"/>
          <p:nvPr/>
        </p:nvSpPr>
        <p:spPr>
          <a:xfrm>
            <a:off x="3765079" y="3049566"/>
            <a:ext cx="8086666" cy="494751"/>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Source 	        Driving		      Animated</a:t>
            </a: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24">
            <a:extLst>
              <a:ext uri="{FF2B5EF4-FFF2-40B4-BE49-F238E27FC236}">
                <a16:creationId xmlns:a16="http://schemas.microsoft.com/office/drawing/2014/main" id="{B7CEC5ED-E193-3AC7-3EDF-78DE67427D19}"/>
              </a:ext>
            </a:extLst>
          </p:cNvPr>
          <p:cNvSpPr txBox="1"/>
          <p:nvPr/>
        </p:nvSpPr>
        <p:spPr>
          <a:xfrm>
            <a:off x="5349255" y="1645560"/>
            <a:ext cx="3243509"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4">
            <a:extLst>
              <a:ext uri="{FF2B5EF4-FFF2-40B4-BE49-F238E27FC236}">
                <a16:creationId xmlns:a16="http://schemas.microsoft.com/office/drawing/2014/main" id="{DA594DB5-3D51-5873-6E2A-26B03B484D60}"/>
              </a:ext>
            </a:extLst>
          </p:cNvPr>
          <p:cNvSpPr txBox="1"/>
          <p:nvPr/>
        </p:nvSpPr>
        <p:spPr>
          <a:xfrm>
            <a:off x="3808274" y="5848573"/>
            <a:ext cx="8086666" cy="494751"/>
          </a:xfrm>
          <a:prstGeom prst="rect">
            <a:avLst/>
          </a:prstGeom>
          <a:noFill/>
        </p:spPr>
        <p:txBody>
          <a:bodyPr wrap="square" rtlCol="0">
            <a:spAutoFit/>
          </a:bodyPr>
          <a:lstStyle/>
          <a:p>
            <a:pPr>
              <a:lnSpc>
                <a:spcPct val="120000"/>
              </a:lnSpc>
            </a:pPr>
            <a:r>
              <a:rPr lang="en-US" altLang="zh-CN"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Source 	        Driving		      Animated</a:t>
            </a:r>
            <a:endParaRPr lang="zh-CN" alt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4">
            <a:extLst>
              <a:ext uri="{FF2B5EF4-FFF2-40B4-BE49-F238E27FC236}">
                <a16:creationId xmlns:a16="http://schemas.microsoft.com/office/drawing/2014/main" id="{8D654D67-8111-04A3-CA7B-B298A3602AD1}"/>
              </a:ext>
            </a:extLst>
          </p:cNvPr>
          <p:cNvSpPr txBox="1"/>
          <p:nvPr/>
        </p:nvSpPr>
        <p:spPr>
          <a:xfrm>
            <a:off x="5392450" y="4715714"/>
            <a:ext cx="3243509" cy="763094"/>
          </a:xfrm>
          <a:prstGeom prst="rect">
            <a:avLst/>
          </a:prstGeom>
          <a:noFill/>
        </p:spPr>
        <p:txBody>
          <a:bodyPr wrap="square" rtlCol="0">
            <a:spAutoFit/>
          </a:bodyPr>
          <a:lstStyle/>
          <a:p>
            <a:pPr>
              <a:lnSpc>
                <a:spcPct val="120000"/>
              </a:lnSpc>
            </a:pPr>
            <a:r>
              <a:rPr lang="en-US" altLang="zh-CN"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4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0C3EF0BD-442A-8E5E-E8AB-E42706EDDECE}"/>
              </a:ext>
            </a:extLst>
          </p:cNvPr>
          <p:cNvPicPr>
            <a:picLocks noChangeAspect="1"/>
          </p:cNvPicPr>
          <p:nvPr/>
        </p:nvPicPr>
        <p:blipFill>
          <a:blip r:embed="rId3"/>
          <a:stretch>
            <a:fillRect/>
          </a:stretch>
        </p:blipFill>
        <p:spPr>
          <a:xfrm>
            <a:off x="3505928" y="1199208"/>
            <a:ext cx="1771319" cy="1756800"/>
          </a:xfrm>
          <a:prstGeom prst="rect">
            <a:avLst/>
          </a:prstGeom>
        </p:spPr>
      </p:pic>
      <p:pic>
        <p:nvPicPr>
          <p:cNvPr id="7" name="图片 6">
            <a:extLst>
              <a:ext uri="{FF2B5EF4-FFF2-40B4-BE49-F238E27FC236}">
                <a16:creationId xmlns:a16="http://schemas.microsoft.com/office/drawing/2014/main" id="{39923C35-B1BE-EE02-2A33-C074CEDED980}"/>
              </a:ext>
            </a:extLst>
          </p:cNvPr>
          <p:cNvPicPr>
            <a:picLocks noChangeAspect="1"/>
          </p:cNvPicPr>
          <p:nvPr/>
        </p:nvPicPr>
        <p:blipFill>
          <a:blip r:embed="rId4"/>
          <a:stretch>
            <a:fillRect/>
          </a:stretch>
        </p:blipFill>
        <p:spPr>
          <a:xfrm>
            <a:off x="5928642" y="1195998"/>
            <a:ext cx="1735200" cy="1756800"/>
          </a:xfrm>
          <a:prstGeom prst="rect">
            <a:avLst/>
          </a:prstGeom>
        </p:spPr>
      </p:pic>
      <p:pic>
        <p:nvPicPr>
          <p:cNvPr id="9" name="图片 8">
            <a:extLst>
              <a:ext uri="{FF2B5EF4-FFF2-40B4-BE49-F238E27FC236}">
                <a16:creationId xmlns:a16="http://schemas.microsoft.com/office/drawing/2014/main" id="{E33CB683-2862-EE1D-DAF3-D55CCCA152D0}"/>
              </a:ext>
            </a:extLst>
          </p:cNvPr>
          <p:cNvPicPr>
            <a:picLocks noChangeAspect="1"/>
          </p:cNvPicPr>
          <p:nvPr/>
        </p:nvPicPr>
        <p:blipFill>
          <a:blip r:embed="rId5"/>
          <a:stretch>
            <a:fillRect/>
          </a:stretch>
        </p:blipFill>
        <p:spPr>
          <a:xfrm>
            <a:off x="8808962" y="1202418"/>
            <a:ext cx="1749511" cy="1756800"/>
          </a:xfrm>
          <a:prstGeom prst="rect">
            <a:avLst/>
          </a:prstGeom>
        </p:spPr>
      </p:pic>
      <p:pic>
        <p:nvPicPr>
          <p:cNvPr id="15" name="图片 14">
            <a:extLst>
              <a:ext uri="{FF2B5EF4-FFF2-40B4-BE49-F238E27FC236}">
                <a16:creationId xmlns:a16="http://schemas.microsoft.com/office/drawing/2014/main" id="{41D93090-38B3-3C11-C601-E71D5804E0C6}"/>
              </a:ext>
            </a:extLst>
          </p:cNvPr>
          <p:cNvPicPr>
            <a:picLocks noChangeAspect="1"/>
          </p:cNvPicPr>
          <p:nvPr/>
        </p:nvPicPr>
        <p:blipFill rotWithShape="1">
          <a:blip r:embed="rId6"/>
          <a:srcRect r="2479"/>
          <a:stretch/>
        </p:blipFill>
        <p:spPr>
          <a:xfrm>
            <a:off x="3507474" y="4007552"/>
            <a:ext cx="1771319" cy="1756800"/>
          </a:xfrm>
          <a:prstGeom prst="rect">
            <a:avLst/>
          </a:prstGeom>
        </p:spPr>
      </p:pic>
      <p:pic>
        <p:nvPicPr>
          <p:cNvPr id="21" name="图片 20">
            <a:extLst>
              <a:ext uri="{FF2B5EF4-FFF2-40B4-BE49-F238E27FC236}">
                <a16:creationId xmlns:a16="http://schemas.microsoft.com/office/drawing/2014/main" id="{5582689D-A431-5446-85EC-BA794ECC8E8F}"/>
              </a:ext>
            </a:extLst>
          </p:cNvPr>
          <p:cNvPicPr>
            <a:picLocks noChangeAspect="1"/>
          </p:cNvPicPr>
          <p:nvPr/>
        </p:nvPicPr>
        <p:blipFill>
          <a:blip r:embed="rId7"/>
          <a:stretch>
            <a:fillRect/>
          </a:stretch>
        </p:blipFill>
        <p:spPr>
          <a:xfrm>
            <a:off x="5928642" y="4013052"/>
            <a:ext cx="1771688" cy="1756800"/>
          </a:xfrm>
          <a:prstGeom prst="rect">
            <a:avLst/>
          </a:prstGeom>
        </p:spPr>
      </p:pic>
      <p:pic>
        <p:nvPicPr>
          <p:cNvPr id="25" name="图片 24">
            <a:extLst>
              <a:ext uri="{FF2B5EF4-FFF2-40B4-BE49-F238E27FC236}">
                <a16:creationId xmlns:a16="http://schemas.microsoft.com/office/drawing/2014/main" id="{8955FA58-5D35-4599-70F7-385BB46A3262}"/>
              </a:ext>
            </a:extLst>
          </p:cNvPr>
          <p:cNvPicPr>
            <a:picLocks noChangeAspect="1"/>
          </p:cNvPicPr>
          <p:nvPr/>
        </p:nvPicPr>
        <p:blipFill>
          <a:blip r:embed="rId8"/>
          <a:stretch>
            <a:fillRect/>
          </a:stretch>
        </p:blipFill>
        <p:spPr>
          <a:xfrm>
            <a:off x="8811098" y="4007552"/>
            <a:ext cx="1764120" cy="1756800"/>
          </a:xfrm>
          <a:prstGeom prst="rect">
            <a:avLst/>
          </a:prstGeom>
        </p:spPr>
      </p:pic>
    </p:spTree>
    <p:extLst>
      <p:ext uri="{BB962C8B-B14F-4D97-AF65-F5344CB8AC3E}">
        <p14:creationId xmlns:p14="http://schemas.microsoft.com/office/powerpoint/2010/main" val="3275604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31.pptx"/>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4,&quot;width&quot;:889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2137</Words>
  <Application>Microsoft Office PowerPoint</Application>
  <PresentationFormat>自定义</PresentationFormat>
  <Paragraphs>323</Paragraphs>
  <Slides>43</Slides>
  <Notes>43</Notes>
  <HiddenSlides>0</HiddenSlides>
  <MMClips>10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-apple-system</vt:lpstr>
      <vt:lpstr>微软雅黑</vt:lpstr>
      <vt:lpstr>Agency FB</vt:lpstr>
      <vt:lpstr>Arial</vt:lpstr>
      <vt:lpstr>Calibri</vt:lpstr>
      <vt:lpstr>Calibri Light</vt:lpstr>
      <vt:lpstr>Cambria Math</vt:lpstr>
      <vt:lpstr>Impact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
  <cp:revision>11</cp:revision>
  <dcterms:created xsi:type="dcterms:W3CDTF">2016-09-26T19:01:00Z</dcterms:created>
  <dcterms:modified xsi:type="dcterms:W3CDTF">2022-11-08T01:38:00Z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